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Masters/slideMaster1.xml" ContentType="application/vnd.openxmlformats-officedocument.presentationml.slideMaster+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18288000" cy="10287000"/>
  <p:notesSz cx="6858000" cy="9144000"/>
  <p:embeddedFontLst>
    <p:embeddedFont>
      <p:font typeface="Canva Sans Italics" panose="020B0604020202020204" charset="0"/>
      <p:regular r:id="rId25"/>
    </p:embeddedFont>
    <p:embeddedFont>
      <p:font typeface="Inter" panose="020B0604020202020204" charset="0"/>
      <p:regular r:id="rId26"/>
    </p:embeddedFont>
    <p:embeddedFont>
      <p:font typeface="Inter Bold" panose="020B0604020202020204" charset="0"/>
      <p:regular r:id="rId27"/>
    </p:embeddedFont>
    <p:embeddedFont>
      <p:font typeface="Inter Italics" panose="020B0604020202020204" charset="0"/>
      <p:regular r:id="rId28"/>
    </p:embeddedFont>
    <p:embeddedFont>
      <p:font typeface="Inter Medium" panose="020B0604020202020204" charset="0"/>
      <p:regular r:id="rId29"/>
    </p:embeddedFont>
    <p:embeddedFont>
      <p:font typeface="Inter Ultra-Bold" panose="020B0604020202020204" charset="0"/>
      <p:regular r:id="rId3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2" d="100"/>
          <a:sy n="42" d="100"/>
        </p:scale>
        <p:origin x="780"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37"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4.fntdata"/><Relationship Id="rId36"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customXml" Target="../customXml/item1.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8/29/2025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8/29/2025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8/29/2025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8/29/2025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8/29/2025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8/29/2025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8/29/2025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8/29/2025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27.jpeg"/><Relationship Id="rId5" Type="http://schemas.openxmlformats.org/officeDocument/2006/relationships/image" Target="../media/image26.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9.png"/><Relationship Id="rId1" Type="http://schemas.openxmlformats.org/officeDocument/2006/relationships/slideLayout" Target="../slideLayouts/slideLayout7.xml"/><Relationship Id="rId4" Type="http://schemas.openxmlformats.org/officeDocument/2006/relationships/image" Target="../media/image32.jpeg"/></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 Id="rId5" Type="http://schemas.openxmlformats.org/officeDocument/2006/relationships/image" Target="../media/image36.png"/><Relationship Id="rId4" Type="http://schemas.openxmlformats.org/officeDocument/2006/relationships/image" Target="../media/image35.png"/></Relationships>
</file>

<file path=ppt/slides/_rels/slide1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5.png"/><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1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5.png"/><Relationship Id="rId1" Type="http://schemas.openxmlformats.org/officeDocument/2006/relationships/slideLayout" Target="../slideLayouts/slideLayout7.xml"/><Relationship Id="rId4" Type="http://schemas.openxmlformats.org/officeDocument/2006/relationships/image" Target="../media/image40.png"/></Relationships>
</file>

<file path=ppt/slides/_rels/slide1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8.jpe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43.jpe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46.jpe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7.jpeg"/></Relationships>
</file>

<file path=ppt/slides/_rels/slide2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10.svg"/><Relationship Id="rId7"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11.jpe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4.png"/><Relationship Id="rId2" Type="http://schemas.openxmlformats.org/officeDocument/2006/relationships/image" Target="../media/image12.jpe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7.pn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0.jpe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2619848" y="7569176"/>
            <a:ext cx="12883446" cy="14991646"/>
            <a:chOff x="0" y="0"/>
            <a:chExt cx="698500" cy="812800"/>
          </a:xfrm>
        </p:grpSpPr>
        <p:sp>
          <p:nvSpPr>
            <p:cNvPr id="3" name="Freeform 3"/>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000000">
                <a:alpha val="0"/>
              </a:srgbClr>
            </a:solidFill>
            <a:ln w="76200" cap="sq">
              <a:gradFill>
                <a:gsLst>
                  <a:gs pos="0">
                    <a:srgbClr val="225B96">
                      <a:alpha val="100000"/>
                    </a:srgbClr>
                  </a:gs>
                  <a:gs pos="100000">
                    <a:srgbClr val="123860">
                      <a:alpha val="100000"/>
                    </a:srgbClr>
                  </a:gs>
                </a:gsLst>
                <a:lin ang="0"/>
              </a:gradFill>
              <a:prstDash val="solid"/>
              <a:miter/>
            </a:ln>
          </p:spPr>
        </p:sp>
        <p:sp>
          <p:nvSpPr>
            <p:cNvPr id="4" name="TextBox 4"/>
            <p:cNvSpPr txBox="1"/>
            <p:nvPr/>
          </p:nvSpPr>
          <p:spPr>
            <a:xfrm>
              <a:off x="0" y="101600"/>
              <a:ext cx="698500" cy="57150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p:cNvGrpSpPr/>
          <p:nvPr/>
        </p:nvGrpSpPr>
        <p:grpSpPr>
          <a:xfrm>
            <a:off x="16243780" y="-4261502"/>
            <a:ext cx="6944379" cy="8080732"/>
            <a:chOff x="0" y="0"/>
            <a:chExt cx="698500" cy="812800"/>
          </a:xfrm>
        </p:grpSpPr>
        <p:sp>
          <p:nvSpPr>
            <p:cNvPr id="6" name="Freeform 6"/>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000000">
                <a:alpha val="0"/>
              </a:srgbClr>
            </a:solidFill>
            <a:ln w="76200" cap="sq">
              <a:gradFill>
                <a:gsLst>
                  <a:gs pos="0">
                    <a:srgbClr val="225B96">
                      <a:alpha val="100000"/>
                    </a:srgbClr>
                  </a:gs>
                  <a:gs pos="100000">
                    <a:srgbClr val="123860">
                      <a:alpha val="100000"/>
                    </a:srgbClr>
                  </a:gs>
                </a:gsLst>
                <a:lin ang="0"/>
              </a:gradFill>
              <a:prstDash val="solid"/>
              <a:miter/>
            </a:ln>
          </p:spPr>
        </p:sp>
        <p:sp>
          <p:nvSpPr>
            <p:cNvPr id="7" name="TextBox 7"/>
            <p:cNvSpPr txBox="1"/>
            <p:nvPr/>
          </p:nvSpPr>
          <p:spPr>
            <a:xfrm>
              <a:off x="0" y="101600"/>
              <a:ext cx="698500" cy="571500"/>
            </a:xfrm>
            <a:prstGeom prst="rect">
              <a:avLst/>
            </a:prstGeom>
          </p:spPr>
          <p:txBody>
            <a:bodyPr lIns="50800" tIns="50800" rIns="50800" bIns="50800" rtlCol="0" anchor="ctr"/>
            <a:lstStyle/>
            <a:p>
              <a:pPr algn="ctr">
                <a:lnSpc>
                  <a:spcPts val="2659"/>
                </a:lnSpc>
                <a:spcBef>
                  <a:spcPct val="0"/>
                </a:spcBef>
              </a:pPr>
              <a:endParaRPr/>
            </a:p>
          </p:txBody>
        </p:sp>
      </p:grpSp>
      <p:grpSp>
        <p:nvGrpSpPr>
          <p:cNvPr id="8" name="Group 8"/>
          <p:cNvGrpSpPr/>
          <p:nvPr/>
        </p:nvGrpSpPr>
        <p:grpSpPr>
          <a:xfrm>
            <a:off x="16549410" y="-3850155"/>
            <a:ext cx="6237377" cy="7258039"/>
            <a:chOff x="0" y="0"/>
            <a:chExt cx="698500" cy="812800"/>
          </a:xfrm>
        </p:grpSpPr>
        <p:sp>
          <p:nvSpPr>
            <p:cNvPr id="9" name="Freeform 9"/>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000000">
                <a:alpha val="0"/>
              </a:srgbClr>
            </a:solidFill>
            <a:ln w="76200" cap="sq">
              <a:gradFill>
                <a:gsLst>
                  <a:gs pos="0">
                    <a:srgbClr val="225B96">
                      <a:alpha val="100000"/>
                    </a:srgbClr>
                  </a:gs>
                  <a:gs pos="100000">
                    <a:srgbClr val="123860">
                      <a:alpha val="100000"/>
                    </a:srgbClr>
                  </a:gs>
                </a:gsLst>
                <a:lin ang="0"/>
              </a:gradFill>
              <a:prstDash val="solid"/>
              <a:miter/>
            </a:ln>
          </p:spPr>
        </p:sp>
        <p:sp>
          <p:nvSpPr>
            <p:cNvPr id="10" name="TextBox 10"/>
            <p:cNvSpPr txBox="1"/>
            <p:nvPr/>
          </p:nvSpPr>
          <p:spPr>
            <a:xfrm>
              <a:off x="0" y="101600"/>
              <a:ext cx="698500" cy="571500"/>
            </a:xfrm>
            <a:prstGeom prst="rect">
              <a:avLst/>
            </a:prstGeom>
          </p:spPr>
          <p:txBody>
            <a:bodyPr lIns="50800" tIns="50800" rIns="50800" bIns="50800" rtlCol="0" anchor="ctr"/>
            <a:lstStyle/>
            <a:p>
              <a:pPr algn="ctr">
                <a:lnSpc>
                  <a:spcPts val="2659"/>
                </a:lnSpc>
                <a:spcBef>
                  <a:spcPct val="0"/>
                </a:spcBef>
              </a:pPr>
              <a:endParaRPr/>
            </a:p>
          </p:txBody>
        </p:sp>
      </p:grpSp>
      <p:grpSp>
        <p:nvGrpSpPr>
          <p:cNvPr id="11" name="Group 11"/>
          <p:cNvGrpSpPr/>
          <p:nvPr/>
        </p:nvGrpSpPr>
        <p:grpSpPr>
          <a:xfrm>
            <a:off x="8127580" y="-6504867"/>
            <a:ext cx="6944379" cy="8080732"/>
            <a:chOff x="0" y="0"/>
            <a:chExt cx="698500" cy="812800"/>
          </a:xfrm>
        </p:grpSpPr>
        <p:sp>
          <p:nvSpPr>
            <p:cNvPr id="12" name="Freeform 12"/>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000000">
                <a:alpha val="0"/>
              </a:srgbClr>
            </a:solidFill>
            <a:ln w="76200" cap="sq">
              <a:gradFill>
                <a:gsLst>
                  <a:gs pos="0">
                    <a:srgbClr val="225B96">
                      <a:alpha val="100000"/>
                    </a:srgbClr>
                  </a:gs>
                  <a:gs pos="100000">
                    <a:srgbClr val="123860">
                      <a:alpha val="100000"/>
                    </a:srgbClr>
                  </a:gs>
                </a:gsLst>
                <a:lin ang="0"/>
              </a:gradFill>
              <a:prstDash val="solid"/>
              <a:miter/>
            </a:ln>
          </p:spPr>
        </p:sp>
        <p:sp>
          <p:nvSpPr>
            <p:cNvPr id="13" name="TextBox 13"/>
            <p:cNvSpPr txBox="1"/>
            <p:nvPr/>
          </p:nvSpPr>
          <p:spPr>
            <a:xfrm>
              <a:off x="0" y="101600"/>
              <a:ext cx="698500" cy="571500"/>
            </a:xfrm>
            <a:prstGeom prst="rect">
              <a:avLst/>
            </a:prstGeom>
          </p:spPr>
          <p:txBody>
            <a:bodyPr lIns="50800" tIns="50800" rIns="50800" bIns="50800" rtlCol="0" anchor="ctr"/>
            <a:lstStyle/>
            <a:p>
              <a:pPr algn="ctr">
                <a:lnSpc>
                  <a:spcPts val="2659"/>
                </a:lnSpc>
                <a:spcBef>
                  <a:spcPct val="0"/>
                </a:spcBef>
              </a:pPr>
              <a:endParaRPr/>
            </a:p>
          </p:txBody>
        </p:sp>
      </p:grpSp>
      <p:grpSp>
        <p:nvGrpSpPr>
          <p:cNvPr id="14" name="Group 14"/>
          <p:cNvGrpSpPr/>
          <p:nvPr/>
        </p:nvGrpSpPr>
        <p:grpSpPr>
          <a:xfrm>
            <a:off x="17454745" y="2270374"/>
            <a:ext cx="4938184" cy="5746251"/>
            <a:chOff x="0" y="0"/>
            <a:chExt cx="698500" cy="812800"/>
          </a:xfrm>
        </p:grpSpPr>
        <p:sp>
          <p:nvSpPr>
            <p:cNvPr id="15" name="Freeform 15"/>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16" name="TextBox 16"/>
            <p:cNvSpPr txBox="1"/>
            <p:nvPr/>
          </p:nvSpPr>
          <p:spPr>
            <a:xfrm>
              <a:off x="0" y="101600"/>
              <a:ext cx="698500" cy="571500"/>
            </a:xfrm>
            <a:prstGeom prst="rect">
              <a:avLst/>
            </a:prstGeom>
          </p:spPr>
          <p:txBody>
            <a:bodyPr lIns="50800" tIns="50800" rIns="50800" bIns="50800" rtlCol="0" anchor="ctr"/>
            <a:lstStyle/>
            <a:p>
              <a:pPr algn="ctr">
                <a:lnSpc>
                  <a:spcPts val="2659"/>
                </a:lnSpc>
                <a:spcBef>
                  <a:spcPct val="0"/>
                </a:spcBef>
              </a:pPr>
              <a:endParaRPr/>
            </a:p>
          </p:txBody>
        </p:sp>
      </p:grpSp>
      <p:sp>
        <p:nvSpPr>
          <p:cNvPr id="17" name="Freeform 17"/>
          <p:cNvSpPr/>
          <p:nvPr/>
        </p:nvSpPr>
        <p:spPr>
          <a:xfrm>
            <a:off x="10295954" y="2760051"/>
            <a:ext cx="6518250" cy="5275812"/>
          </a:xfrm>
          <a:custGeom>
            <a:avLst/>
            <a:gdLst/>
            <a:ahLst/>
            <a:cxnLst/>
            <a:rect l="l" t="t" r="r" b="b"/>
            <a:pathLst>
              <a:path w="6518250" h="5275812">
                <a:moveTo>
                  <a:pt x="0" y="0"/>
                </a:moveTo>
                <a:lnTo>
                  <a:pt x="6518249" y="0"/>
                </a:lnTo>
                <a:lnTo>
                  <a:pt x="6518249" y="5275812"/>
                </a:lnTo>
                <a:lnTo>
                  <a:pt x="0" y="5275812"/>
                </a:lnTo>
                <a:lnTo>
                  <a:pt x="0" y="0"/>
                </a:lnTo>
                <a:close/>
              </a:path>
            </a:pathLst>
          </a:custGeom>
          <a:blipFill>
            <a:blip r:embed="rId2"/>
            <a:stretch>
              <a:fillRect/>
            </a:stretch>
          </a:blipFill>
        </p:spPr>
      </p:sp>
      <p:grpSp>
        <p:nvGrpSpPr>
          <p:cNvPr id="18" name="Group 18"/>
          <p:cNvGrpSpPr/>
          <p:nvPr/>
        </p:nvGrpSpPr>
        <p:grpSpPr>
          <a:xfrm>
            <a:off x="9664589" y="7894249"/>
            <a:ext cx="1626285" cy="1892405"/>
            <a:chOff x="0" y="0"/>
            <a:chExt cx="698500" cy="812800"/>
          </a:xfrm>
        </p:grpSpPr>
        <p:sp>
          <p:nvSpPr>
            <p:cNvPr id="19" name="Freeform 19"/>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000000">
                <a:alpha val="0"/>
              </a:srgbClr>
            </a:solidFill>
            <a:ln w="66675" cap="sq">
              <a:gradFill>
                <a:gsLst>
                  <a:gs pos="0">
                    <a:srgbClr val="225B96">
                      <a:alpha val="100000"/>
                    </a:srgbClr>
                  </a:gs>
                  <a:gs pos="100000">
                    <a:srgbClr val="123860">
                      <a:alpha val="100000"/>
                    </a:srgbClr>
                  </a:gs>
                </a:gsLst>
                <a:lin ang="0"/>
              </a:gradFill>
              <a:prstDash val="solid"/>
              <a:miter/>
            </a:ln>
          </p:spPr>
        </p:sp>
        <p:sp>
          <p:nvSpPr>
            <p:cNvPr id="20" name="TextBox 20"/>
            <p:cNvSpPr txBox="1"/>
            <p:nvPr/>
          </p:nvSpPr>
          <p:spPr>
            <a:xfrm>
              <a:off x="0" y="101600"/>
              <a:ext cx="698500" cy="571500"/>
            </a:xfrm>
            <a:prstGeom prst="rect">
              <a:avLst/>
            </a:prstGeom>
          </p:spPr>
          <p:txBody>
            <a:bodyPr lIns="50800" tIns="50800" rIns="50800" bIns="50800" rtlCol="0" anchor="ctr"/>
            <a:lstStyle/>
            <a:p>
              <a:pPr algn="ctr">
                <a:lnSpc>
                  <a:spcPts val="2659"/>
                </a:lnSpc>
                <a:spcBef>
                  <a:spcPct val="0"/>
                </a:spcBef>
              </a:pPr>
              <a:endParaRPr/>
            </a:p>
          </p:txBody>
        </p:sp>
      </p:grpSp>
      <p:grpSp>
        <p:nvGrpSpPr>
          <p:cNvPr id="21" name="Group 21"/>
          <p:cNvGrpSpPr/>
          <p:nvPr/>
        </p:nvGrpSpPr>
        <p:grpSpPr>
          <a:xfrm>
            <a:off x="0" y="10047900"/>
            <a:ext cx="15757252" cy="447509"/>
            <a:chOff x="0" y="0"/>
            <a:chExt cx="4150058" cy="117862"/>
          </a:xfrm>
        </p:grpSpPr>
        <p:sp>
          <p:nvSpPr>
            <p:cNvPr id="22" name="Freeform 22"/>
            <p:cNvSpPr/>
            <p:nvPr/>
          </p:nvSpPr>
          <p:spPr>
            <a:xfrm>
              <a:off x="0" y="0"/>
              <a:ext cx="4150058" cy="117862"/>
            </a:xfrm>
            <a:custGeom>
              <a:avLst/>
              <a:gdLst/>
              <a:ahLst/>
              <a:cxnLst/>
              <a:rect l="l" t="t" r="r" b="b"/>
              <a:pathLst>
                <a:path w="4150058" h="117862">
                  <a:moveTo>
                    <a:pt x="0" y="0"/>
                  </a:moveTo>
                  <a:lnTo>
                    <a:pt x="4150058" y="0"/>
                  </a:lnTo>
                  <a:lnTo>
                    <a:pt x="4150058" y="117862"/>
                  </a:lnTo>
                  <a:lnTo>
                    <a:pt x="0" y="117862"/>
                  </a:lnTo>
                  <a:close/>
                </a:path>
              </a:pathLst>
            </a:custGeom>
            <a:gradFill rotWithShape="1">
              <a:gsLst>
                <a:gs pos="0">
                  <a:srgbClr val="123860">
                    <a:alpha val="100000"/>
                  </a:srgbClr>
                </a:gs>
                <a:gs pos="100000">
                  <a:srgbClr val="225B96">
                    <a:alpha val="100000"/>
                  </a:srgbClr>
                </a:gs>
              </a:gsLst>
              <a:lin ang="0"/>
            </a:gradFill>
          </p:spPr>
        </p:sp>
        <p:sp>
          <p:nvSpPr>
            <p:cNvPr id="23" name="TextBox 23"/>
            <p:cNvSpPr txBox="1"/>
            <p:nvPr/>
          </p:nvSpPr>
          <p:spPr>
            <a:xfrm>
              <a:off x="0" y="-38100"/>
              <a:ext cx="4150058" cy="155962"/>
            </a:xfrm>
            <a:prstGeom prst="rect">
              <a:avLst/>
            </a:prstGeom>
          </p:spPr>
          <p:txBody>
            <a:bodyPr lIns="50800" tIns="50800" rIns="50800" bIns="50800" rtlCol="0" anchor="ctr"/>
            <a:lstStyle/>
            <a:p>
              <a:pPr algn="ctr">
                <a:lnSpc>
                  <a:spcPts val="2659"/>
                </a:lnSpc>
              </a:pPr>
              <a:endParaRPr/>
            </a:p>
          </p:txBody>
        </p:sp>
      </p:grpSp>
      <p:grpSp>
        <p:nvGrpSpPr>
          <p:cNvPr id="24" name="Group 24"/>
          <p:cNvGrpSpPr/>
          <p:nvPr/>
        </p:nvGrpSpPr>
        <p:grpSpPr>
          <a:xfrm>
            <a:off x="10093784" y="-3721808"/>
            <a:ext cx="4054808" cy="4718322"/>
            <a:chOff x="0" y="0"/>
            <a:chExt cx="698500" cy="812800"/>
          </a:xfrm>
        </p:grpSpPr>
        <p:sp>
          <p:nvSpPr>
            <p:cNvPr id="25" name="Freeform 25"/>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26" name="TextBox 26"/>
            <p:cNvSpPr txBox="1"/>
            <p:nvPr/>
          </p:nvSpPr>
          <p:spPr>
            <a:xfrm>
              <a:off x="0" y="101600"/>
              <a:ext cx="698500" cy="571500"/>
            </a:xfrm>
            <a:prstGeom prst="rect">
              <a:avLst/>
            </a:prstGeom>
          </p:spPr>
          <p:txBody>
            <a:bodyPr lIns="50800" tIns="50800" rIns="50800" bIns="50800" rtlCol="0" anchor="ctr"/>
            <a:lstStyle/>
            <a:p>
              <a:pPr algn="ctr">
                <a:lnSpc>
                  <a:spcPts val="2659"/>
                </a:lnSpc>
                <a:spcBef>
                  <a:spcPct val="0"/>
                </a:spcBef>
              </a:pPr>
              <a:endParaRPr/>
            </a:p>
          </p:txBody>
        </p:sp>
      </p:grpSp>
      <p:grpSp>
        <p:nvGrpSpPr>
          <p:cNvPr id="27" name="Group 27"/>
          <p:cNvGrpSpPr/>
          <p:nvPr/>
        </p:nvGrpSpPr>
        <p:grpSpPr>
          <a:xfrm>
            <a:off x="12867609" y="9191426"/>
            <a:ext cx="4054808" cy="4718322"/>
            <a:chOff x="0" y="0"/>
            <a:chExt cx="698500" cy="812800"/>
          </a:xfrm>
        </p:grpSpPr>
        <p:sp>
          <p:nvSpPr>
            <p:cNvPr id="28" name="Freeform 28"/>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29" name="TextBox 29"/>
            <p:cNvSpPr txBox="1"/>
            <p:nvPr/>
          </p:nvSpPr>
          <p:spPr>
            <a:xfrm>
              <a:off x="0" y="101600"/>
              <a:ext cx="698500" cy="571500"/>
            </a:xfrm>
            <a:prstGeom prst="rect">
              <a:avLst/>
            </a:prstGeom>
          </p:spPr>
          <p:txBody>
            <a:bodyPr lIns="50800" tIns="50800" rIns="50800" bIns="50800" rtlCol="0" anchor="ctr"/>
            <a:lstStyle/>
            <a:p>
              <a:pPr algn="ctr">
                <a:lnSpc>
                  <a:spcPts val="2659"/>
                </a:lnSpc>
                <a:spcBef>
                  <a:spcPct val="0"/>
                </a:spcBef>
              </a:pPr>
              <a:endParaRPr/>
            </a:p>
          </p:txBody>
        </p:sp>
      </p:grpSp>
      <p:grpSp>
        <p:nvGrpSpPr>
          <p:cNvPr id="30" name="Group 30"/>
          <p:cNvGrpSpPr/>
          <p:nvPr/>
        </p:nvGrpSpPr>
        <p:grpSpPr>
          <a:xfrm>
            <a:off x="15501531" y="8356245"/>
            <a:ext cx="6021241" cy="7006535"/>
            <a:chOff x="0" y="0"/>
            <a:chExt cx="698500" cy="812800"/>
          </a:xfrm>
        </p:grpSpPr>
        <p:sp>
          <p:nvSpPr>
            <p:cNvPr id="31" name="Freeform 31"/>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32" name="TextBox 32"/>
            <p:cNvSpPr txBox="1"/>
            <p:nvPr/>
          </p:nvSpPr>
          <p:spPr>
            <a:xfrm>
              <a:off x="0" y="101600"/>
              <a:ext cx="698500" cy="571500"/>
            </a:xfrm>
            <a:prstGeom prst="rect">
              <a:avLst/>
            </a:prstGeom>
          </p:spPr>
          <p:txBody>
            <a:bodyPr lIns="50800" tIns="50800" rIns="50800" bIns="50800" rtlCol="0" anchor="ctr"/>
            <a:lstStyle/>
            <a:p>
              <a:pPr algn="ctr">
                <a:lnSpc>
                  <a:spcPts val="2659"/>
                </a:lnSpc>
                <a:spcBef>
                  <a:spcPct val="0"/>
                </a:spcBef>
              </a:pPr>
              <a:endParaRPr/>
            </a:p>
          </p:txBody>
        </p:sp>
      </p:grpSp>
      <p:grpSp>
        <p:nvGrpSpPr>
          <p:cNvPr id="33" name="Group 33"/>
          <p:cNvGrpSpPr/>
          <p:nvPr/>
        </p:nvGrpSpPr>
        <p:grpSpPr>
          <a:xfrm>
            <a:off x="8824359" y="7986239"/>
            <a:ext cx="658991" cy="766826"/>
            <a:chOff x="0" y="0"/>
            <a:chExt cx="698500" cy="812800"/>
          </a:xfrm>
        </p:grpSpPr>
        <p:sp>
          <p:nvSpPr>
            <p:cNvPr id="34" name="Freeform 34"/>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35" name="TextBox 35"/>
            <p:cNvSpPr txBox="1"/>
            <p:nvPr/>
          </p:nvSpPr>
          <p:spPr>
            <a:xfrm>
              <a:off x="0" y="101600"/>
              <a:ext cx="698500" cy="571500"/>
            </a:xfrm>
            <a:prstGeom prst="rect">
              <a:avLst/>
            </a:prstGeom>
          </p:spPr>
          <p:txBody>
            <a:bodyPr lIns="50800" tIns="50800" rIns="50800" bIns="50800" rtlCol="0" anchor="ctr"/>
            <a:lstStyle/>
            <a:p>
              <a:pPr algn="ctr">
                <a:lnSpc>
                  <a:spcPts val="2659"/>
                </a:lnSpc>
                <a:spcBef>
                  <a:spcPct val="0"/>
                </a:spcBef>
              </a:pPr>
              <a:endParaRPr/>
            </a:p>
          </p:txBody>
        </p:sp>
      </p:grpSp>
      <p:grpSp>
        <p:nvGrpSpPr>
          <p:cNvPr id="36" name="Group 36"/>
          <p:cNvGrpSpPr/>
          <p:nvPr/>
        </p:nvGrpSpPr>
        <p:grpSpPr>
          <a:xfrm>
            <a:off x="15692407" y="0"/>
            <a:ext cx="1121797" cy="1305363"/>
            <a:chOff x="0" y="0"/>
            <a:chExt cx="698500" cy="812800"/>
          </a:xfrm>
        </p:grpSpPr>
        <p:sp>
          <p:nvSpPr>
            <p:cNvPr id="37" name="Freeform 37"/>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38" name="TextBox 38"/>
            <p:cNvSpPr txBox="1"/>
            <p:nvPr/>
          </p:nvSpPr>
          <p:spPr>
            <a:xfrm>
              <a:off x="0" y="101600"/>
              <a:ext cx="698500" cy="571500"/>
            </a:xfrm>
            <a:prstGeom prst="rect">
              <a:avLst/>
            </a:prstGeom>
          </p:spPr>
          <p:txBody>
            <a:bodyPr lIns="50800" tIns="50800" rIns="50800" bIns="50800" rtlCol="0" anchor="ctr"/>
            <a:lstStyle/>
            <a:p>
              <a:pPr algn="ctr">
                <a:lnSpc>
                  <a:spcPts val="2659"/>
                </a:lnSpc>
                <a:spcBef>
                  <a:spcPct val="0"/>
                </a:spcBef>
              </a:pPr>
              <a:endParaRPr/>
            </a:p>
          </p:txBody>
        </p:sp>
      </p:grpSp>
      <p:grpSp>
        <p:nvGrpSpPr>
          <p:cNvPr id="39" name="Group 39"/>
          <p:cNvGrpSpPr/>
          <p:nvPr/>
        </p:nvGrpSpPr>
        <p:grpSpPr>
          <a:xfrm>
            <a:off x="-754907" y="4457601"/>
            <a:ext cx="10848691" cy="3111575"/>
            <a:chOff x="0" y="0"/>
            <a:chExt cx="2857268" cy="819509"/>
          </a:xfrm>
        </p:grpSpPr>
        <p:sp>
          <p:nvSpPr>
            <p:cNvPr id="40" name="Freeform 40"/>
            <p:cNvSpPr/>
            <p:nvPr/>
          </p:nvSpPr>
          <p:spPr>
            <a:xfrm>
              <a:off x="0" y="0"/>
              <a:ext cx="2857268" cy="819509"/>
            </a:xfrm>
            <a:custGeom>
              <a:avLst/>
              <a:gdLst/>
              <a:ahLst/>
              <a:cxnLst/>
              <a:rect l="l" t="t" r="r" b="b"/>
              <a:pathLst>
                <a:path w="2857268" h="819509">
                  <a:moveTo>
                    <a:pt x="0" y="0"/>
                  </a:moveTo>
                  <a:lnTo>
                    <a:pt x="2857268" y="0"/>
                  </a:lnTo>
                  <a:lnTo>
                    <a:pt x="2857268" y="819509"/>
                  </a:lnTo>
                  <a:lnTo>
                    <a:pt x="0" y="819509"/>
                  </a:lnTo>
                  <a:close/>
                </a:path>
              </a:pathLst>
            </a:custGeom>
            <a:gradFill rotWithShape="1">
              <a:gsLst>
                <a:gs pos="0">
                  <a:srgbClr val="123860">
                    <a:alpha val="100000"/>
                  </a:srgbClr>
                </a:gs>
                <a:gs pos="100000">
                  <a:srgbClr val="225B96">
                    <a:alpha val="100000"/>
                  </a:srgbClr>
                </a:gs>
              </a:gsLst>
              <a:lin ang="0"/>
            </a:gradFill>
          </p:spPr>
        </p:sp>
        <p:sp>
          <p:nvSpPr>
            <p:cNvPr id="41" name="TextBox 41"/>
            <p:cNvSpPr txBox="1"/>
            <p:nvPr/>
          </p:nvSpPr>
          <p:spPr>
            <a:xfrm>
              <a:off x="0" y="-38100"/>
              <a:ext cx="2857268" cy="857609"/>
            </a:xfrm>
            <a:prstGeom prst="rect">
              <a:avLst/>
            </a:prstGeom>
          </p:spPr>
          <p:txBody>
            <a:bodyPr lIns="50800" tIns="50800" rIns="50800" bIns="50800" rtlCol="0" anchor="ctr"/>
            <a:lstStyle/>
            <a:p>
              <a:pPr algn="ctr">
                <a:lnSpc>
                  <a:spcPts val="2659"/>
                </a:lnSpc>
              </a:pPr>
              <a:endParaRPr/>
            </a:p>
          </p:txBody>
        </p:sp>
      </p:grpSp>
      <p:sp>
        <p:nvSpPr>
          <p:cNvPr id="42" name="Freeform 42"/>
          <p:cNvSpPr/>
          <p:nvPr/>
        </p:nvSpPr>
        <p:spPr>
          <a:xfrm>
            <a:off x="1225691" y="8083197"/>
            <a:ext cx="522443" cy="988071"/>
          </a:xfrm>
          <a:custGeom>
            <a:avLst/>
            <a:gdLst/>
            <a:ahLst/>
            <a:cxnLst/>
            <a:rect l="l" t="t" r="r" b="b"/>
            <a:pathLst>
              <a:path w="522443" h="988071">
                <a:moveTo>
                  <a:pt x="0" y="0"/>
                </a:moveTo>
                <a:lnTo>
                  <a:pt x="522443" y="0"/>
                </a:lnTo>
                <a:lnTo>
                  <a:pt x="522443" y="988072"/>
                </a:lnTo>
                <a:lnTo>
                  <a:pt x="0" y="98807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43" name="Freeform 43"/>
          <p:cNvSpPr/>
          <p:nvPr/>
        </p:nvSpPr>
        <p:spPr>
          <a:xfrm>
            <a:off x="1361797" y="-1435882"/>
            <a:ext cx="5750608" cy="5750608"/>
          </a:xfrm>
          <a:custGeom>
            <a:avLst/>
            <a:gdLst/>
            <a:ahLst/>
            <a:cxnLst/>
            <a:rect l="l" t="t" r="r" b="b"/>
            <a:pathLst>
              <a:path w="5750608" h="5750608">
                <a:moveTo>
                  <a:pt x="0" y="0"/>
                </a:moveTo>
                <a:lnTo>
                  <a:pt x="5750608" y="0"/>
                </a:lnTo>
                <a:lnTo>
                  <a:pt x="5750608" y="5750608"/>
                </a:lnTo>
                <a:lnTo>
                  <a:pt x="0" y="5750608"/>
                </a:lnTo>
                <a:lnTo>
                  <a:pt x="0" y="0"/>
                </a:lnTo>
                <a:close/>
              </a:path>
            </a:pathLst>
          </a:custGeom>
          <a:blipFill>
            <a:blip r:embed="rId5"/>
            <a:stretch>
              <a:fillRect/>
            </a:stretch>
          </a:blipFill>
        </p:spPr>
      </p:sp>
      <p:sp>
        <p:nvSpPr>
          <p:cNvPr id="44" name="Freeform 44"/>
          <p:cNvSpPr/>
          <p:nvPr/>
        </p:nvSpPr>
        <p:spPr>
          <a:xfrm>
            <a:off x="146660" y="-70902"/>
            <a:ext cx="2680506" cy="2680506"/>
          </a:xfrm>
          <a:custGeom>
            <a:avLst/>
            <a:gdLst/>
            <a:ahLst/>
            <a:cxnLst/>
            <a:rect l="l" t="t" r="r" b="b"/>
            <a:pathLst>
              <a:path w="2680506" h="2680506">
                <a:moveTo>
                  <a:pt x="0" y="0"/>
                </a:moveTo>
                <a:lnTo>
                  <a:pt x="2680505" y="0"/>
                </a:lnTo>
                <a:lnTo>
                  <a:pt x="2680505" y="2680506"/>
                </a:lnTo>
                <a:lnTo>
                  <a:pt x="0" y="2680506"/>
                </a:lnTo>
                <a:lnTo>
                  <a:pt x="0" y="0"/>
                </a:lnTo>
                <a:close/>
              </a:path>
            </a:pathLst>
          </a:custGeom>
          <a:blipFill>
            <a:blip r:embed="rId6"/>
            <a:stretch>
              <a:fillRect/>
            </a:stretch>
          </a:blipFill>
        </p:spPr>
      </p:sp>
      <p:sp>
        <p:nvSpPr>
          <p:cNvPr id="45" name="Freeform 45"/>
          <p:cNvSpPr/>
          <p:nvPr/>
        </p:nvSpPr>
        <p:spPr>
          <a:xfrm>
            <a:off x="5839421" y="681560"/>
            <a:ext cx="3825169" cy="1515723"/>
          </a:xfrm>
          <a:custGeom>
            <a:avLst/>
            <a:gdLst/>
            <a:ahLst/>
            <a:cxnLst/>
            <a:rect l="l" t="t" r="r" b="b"/>
            <a:pathLst>
              <a:path w="3825169" h="1515723">
                <a:moveTo>
                  <a:pt x="0" y="0"/>
                </a:moveTo>
                <a:lnTo>
                  <a:pt x="3825168" y="0"/>
                </a:lnTo>
                <a:lnTo>
                  <a:pt x="3825168" y="1515723"/>
                </a:lnTo>
                <a:lnTo>
                  <a:pt x="0" y="1515723"/>
                </a:lnTo>
                <a:lnTo>
                  <a:pt x="0" y="0"/>
                </a:lnTo>
                <a:close/>
              </a:path>
            </a:pathLst>
          </a:custGeom>
          <a:blipFill>
            <a:blip r:embed="rId7"/>
            <a:stretch>
              <a:fillRect/>
            </a:stretch>
          </a:blipFill>
        </p:spPr>
      </p:sp>
      <p:sp>
        <p:nvSpPr>
          <p:cNvPr id="46" name="TextBox 46"/>
          <p:cNvSpPr txBox="1"/>
          <p:nvPr/>
        </p:nvSpPr>
        <p:spPr>
          <a:xfrm>
            <a:off x="395378" y="2702901"/>
            <a:ext cx="10895497" cy="1754700"/>
          </a:xfrm>
          <a:prstGeom prst="rect">
            <a:avLst/>
          </a:prstGeom>
        </p:spPr>
        <p:txBody>
          <a:bodyPr lIns="0" tIns="0" rIns="0" bIns="0" rtlCol="0" anchor="t">
            <a:spAutoFit/>
          </a:bodyPr>
          <a:lstStyle/>
          <a:p>
            <a:pPr algn="l">
              <a:lnSpc>
                <a:spcPts val="6935"/>
              </a:lnSpc>
            </a:pPr>
            <a:r>
              <a:rPr lang="en-US" sz="5334" b="1">
                <a:solidFill>
                  <a:srgbClr val="15497F"/>
                </a:solidFill>
                <a:latin typeface="Inter Ultra-Bold"/>
                <a:ea typeface="Inter Ultra-Bold"/>
                <a:cs typeface="Inter Ultra-Bold"/>
                <a:sym typeface="Inter Ultra-Bold"/>
              </a:rPr>
              <a:t>Unlocking Opportunities </a:t>
            </a:r>
          </a:p>
          <a:p>
            <a:pPr algn="l">
              <a:lnSpc>
                <a:spcPts val="6935"/>
              </a:lnSpc>
            </a:pPr>
            <a:r>
              <a:rPr lang="en-US" sz="5334" b="1">
                <a:solidFill>
                  <a:srgbClr val="15497F"/>
                </a:solidFill>
                <a:latin typeface="Inter Ultra-Bold"/>
                <a:ea typeface="Inter Ultra-Bold"/>
                <a:cs typeface="Inter Ultra-Bold"/>
                <a:sym typeface="Inter Ultra-Bold"/>
              </a:rPr>
              <a:t>from Digital Trade in Africa</a:t>
            </a:r>
          </a:p>
        </p:txBody>
      </p:sp>
      <p:sp>
        <p:nvSpPr>
          <p:cNvPr id="47" name="TextBox 47"/>
          <p:cNvSpPr txBox="1"/>
          <p:nvPr/>
        </p:nvSpPr>
        <p:spPr>
          <a:xfrm>
            <a:off x="317172" y="4741514"/>
            <a:ext cx="9166177" cy="2044067"/>
          </a:xfrm>
          <a:prstGeom prst="rect">
            <a:avLst/>
          </a:prstGeom>
        </p:spPr>
        <p:txBody>
          <a:bodyPr lIns="0" tIns="0" rIns="0" bIns="0" rtlCol="0" anchor="t">
            <a:spAutoFit/>
          </a:bodyPr>
          <a:lstStyle/>
          <a:p>
            <a:pPr algn="just">
              <a:lnSpc>
                <a:spcPts val="3254"/>
              </a:lnSpc>
            </a:pPr>
            <a:r>
              <a:rPr lang="en-US" sz="2624">
                <a:solidFill>
                  <a:srgbClr val="FFFFFF"/>
                </a:solidFill>
                <a:latin typeface="Inter"/>
                <a:ea typeface="Inter"/>
                <a:cs typeface="Inter"/>
                <a:sym typeface="Inter"/>
              </a:rPr>
              <a:t>“Africa’s challenges are Africa’s opportunities. I believe that the digital innovation and the tools we deploy today will accelerate integration and enable 600 million young Africans to participate in the digital economy.” - Wamkele Mene, Secretary General of the AfCFTA Secretariat</a:t>
            </a:r>
          </a:p>
        </p:txBody>
      </p:sp>
      <p:sp>
        <p:nvSpPr>
          <p:cNvPr id="48" name="TextBox 48"/>
          <p:cNvSpPr txBox="1"/>
          <p:nvPr/>
        </p:nvSpPr>
        <p:spPr>
          <a:xfrm>
            <a:off x="1982281" y="8085703"/>
            <a:ext cx="5291719" cy="481040"/>
          </a:xfrm>
          <a:prstGeom prst="rect">
            <a:avLst/>
          </a:prstGeom>
        </p:spPr>
        <p:txBody>
          <a:bodyPr lIns="0" tIns="0" rIns="0" bIns="0" rtlCol="0" anchor="t">
            <a:spAutoFit/>
          </a:bodyPr>
          <a:lstStyle/>
          <a:p>
            <a:pPr algn="l">
              <a:lnSpc>
                <a:spcPts val="3833"/>
              </a:lnSpc>
              <a:spcBef>
                <a:spcPct val="0"/>
              </a:spcBef>
            </a:pPr>
            <a:r>
              <a:rPr lang="en-US" sz="2738" b="1">
                <a:solidFill>
                  <a:srgbClr val="000000"/>
                </a:solidFill>
                <a:latin typeface="Inter Medium"/>
                <a:ea typeface="Inter Medium"/>
                <a:cs typeface="Inter Medium"/>
                <a:sym typeface="Inter Medium"/>
              </a:rPr>
              <a:t>Presented by:</a:t>
            </a:r>
          </a:p>
        </p:txBody>
      </p:sp>
      <p:sp>
        <p:nvSpPr>
          <p:cNvPr id="49" name="TextBox 49"/>
          <p:cNvSpPr txBox="1"/>
          <p:nvPr/>
        </p:nvSpPr>
        <p:spPr>
          <a:xfrm>
            <a:off x="1952255" y="8510558"/>
            <a:ext cx="8316261" cy="608556"/>
          </a:xfrm>
          <a:prstGeom prst="rect">
            <a:avLst/>
          </a:prstGeom>
        </p:spPr>
        <p:txBody>
          <a:bodyPr lIns="0" tIns="0" rIns="0" bIns="0" rtlCol="0" anchor="t">
            <a:spAutoFit/>
          </a:bodyPr>
          <a:lstStyle/>
          <a:p>
            <a:pPr algn="l">
              <a:lnSpc>
                <a:spcPts val="4997"/>
              </a:lnSpc>
              <a:spcBef>
                <a:spcPct val="0"/>
              </a:spcBef>
            </a:pPr>
            <a:r>
              <a:rPr lang="en-US" sz="3569" b="1">
                <a:solidFill>
                  <a:srgbClr val="15497F"/>
                </a:solidFill>
                <a:latin typeface="Inter Bold"/>
                <a:ea typeface="Inter Bold"/>
                <a:cs typeface="Inter Bold"/>
                <a:sym typeface="Inter Bold"/>
              </a:rPr>
              <a:t>Dr Sameera Chattun Koyratty</a:t>
            </a:r>
          </a:p>
        </p:txBody>
      </p:sp>
      <p:grpSp>
        <p:nvGrpSpPr>
          <p:cNvPr id="50" name="Group 50"/>
          <p:cNvGrpSpPr/>
          <p:nvPr/>
        </p:nvGrpSpPr>
        <p:grpSpPr>
          <a:xfrm>
            <a:off x="10109152" y="1190784"/>
            <a:ext cx="6793731" cy="7905432"/>
            <a:chOff x="0" y="0"/>
            <a:chExt cx="698500" cy="812800"/>
          </a:xfrm>
        </p:grpSpPr>
        <p:sp>
          <p:nvSpPr>
            <p:cNvPr id="51" name="Freeform 51"/>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000000">
                <a:alpha val="0"/>
              </a:srgbClr>
            </a:solidFill>
            <a:ln w="76200" cap="sq">
              <a:solidFill>
                <a:srgbClr val="225B96"/>
              </a:solidFill>
              <a:prstDash val="solid"/>
              <a:miter/>
            </a:ln>
          </p:spPr>
        </p:sp>
        <p:sp>
          <p:nvSpPr>
            <p:cNvPr id="52" name="TextBox 52"/>
            <p:cNvSpPr txBox="1"/>
            <p:nvPr/>
          </p:nvSpPr>
          <p:spPr>
            <a:xfrm>
              <a:off x="0" y="101600"/>
              <a:ext cx="698500" cy="571500"/>
            </a:xfrm>
            <a:prstGeom prst="rect">
              <a:avLst/>
            </a:prstGeom>
          </p:spPr>
          <p:txBody>
            <a:bodyPr lIns="50800" tIns="50800" rIns="50800" bIns="50800" rtlCol="0" anchor="ctr"/>
            <a:lstStyle/>
            <a:p>
              <a:pPr algn="ctr">
                <a:lnSpc>
                  <a:spcPts val="2659"/>
                </a:lnSpc>
                <a:spcBef>
                  <a:spcPct val="0"/>
                </a:spcBef>
              </a:pPr>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22501" y="2124592"/>
            <a:ext cx="8921499" cy="4181953"/>
          </a:xfrm>
          <a:custGeom>
            <a:avLst/>
            <a:gdLst/>
            <a:ahLst/>
            <a:cxnLst/>
            <a:rect l="l" t="t" r="r" b="b"/>
            <a:pathLst>
              <a:path w="8921499" h="4181953">
                <a:moveTo>
                  <a:pt x="0" y="0"/>
                </a:moveTo>
                <a:lnTo>
                  <a:pt x="8921499" y="0"/>
                </a:lnTo>
                <a:lnTo>
                  <a:pt x="8921499" y="4181952"/>
                </a:lnTo>
                <a:lnTo>
                  <a:pt x="0" y="4181952"/>
                </a:lnTo>
                <a:lnTo>
                  <a:pt x="0" y="0"/>
                </a:lnTo>
                <a:close/>
              </a:path>
            </a:pathLst>
          </a:custGeom>
          <a:blipFill>
            <a:blip r:embed="rId2"/>
            <a:stretch>
              <a:fillRect/>
            </a:stretch>
          </a:blipFill>
        </p:spPr>
      </p:sp>
      <p:sp>
        <p:nvSpPr>
          <p:cNvPr id="3" name="Freeform 3"/>
          <p:cNvSpPr/>
          <p:nvPr/>
        </p:nvSpPr>
        <p:spPr>
          <a:xfrm>
            <a:off x="5575890" y="6306544"/>
            <a:ext cx="12712110" cy="3980456"/>
          </a:xfrm>
          <a:custGeom>
            <a:avLst/>
            <a:gdLst/>
            <a:ahLst/>
            <a:cxnLst/>
            <a:rect l="l" t="t" r="r" b="b"/>
            <a:pathLst>
              <a:path w="12712110" h="3980456">
                <a:moveTo>
                  <a:pt x="0" y="0"/>
                </a:moveTo>
                <a:lnTo>
                  <a:pt x="12712110" y="0"/>
                </a:lnTo>
                <a:lnTo>
                  <a:pt x="12712110" y="3980456"/>
                </a:lnTo>
                <a:lnTo>
                  <a:pt x="0" y="3980456"/>
                </a:lnTo>
                <a:lnTo>
                  <a:pt x="0" y="0"/>
                </a:lnTo>
                <a:close/>
              </a:path>
            </a:pathLst>
          </a:custGeom>
          <a:blipFill>
            <a:blip r:embed="rId3"/>
            <a:stretch>
              <a:fillRect t="-14271" b="-14271"/>
            </a:stretch>
          </a:blipFill>
        </p:spPr>
      </p:sp>
      <p:sp>
        <p:nvSpPr>
          <p:cNvPr id="4" name="Freeform 4"/>
          <p:cNvSpPr/>
          <p:nvPr/>
        </p:nvSpPr>
        <p:spPr>
          <a:xfrm>
            <a:off x="8921499" y="2055419"/>
            <a:ext cx="9366501" cy="4320298"/>
          </a:xfrm>
          <a:custGeom>
            <a:avLst/>
            <a:gdLst/>
            <a:ahLst/>
            <a:cxnLst/>
            <a:rect l="l" t="t" r="r" b="b"/>
            <a:pathLst>
              <a:path w="9366501" h="4320298">
                <a:moveTo>
                  <a:pt x="0" y="0"/>
                </a:moveTo>
                <a:lnTo>
                  <a:pt x="9366501" y="0"/>
                </a:lnTo>
                <a:lnTo>
                  <a:pt x="9366501" y="4320298"/>
                </a:lnTo>
                <a:lnTo>
                  <a:pt x="0" y="4320298"/>
                </a:lnTo>
                <a:lnTo>
                  <a:pt x="0" y="0"/>
                </a:lnTo>
                <a:close/>
              </a:path>
            </a:pathLst>
          </a:custGeom>
          <a:blipFill>
            <a:blip r:embed="rId4"/>
            <a:stretch>
              <a:fillRect/>
            </a:stretch>
          </a:blipFill>
        </p:spPr>
      </p:sp>
      <p:sp>
        <p:nvSpPr>
          <p:cNvPr id="5" name="Freeform 5"/>
          <p:cNvSpPr/>
          <p:nvPr/>
        </p:nvSpPr>
        <p:spPr>
          <a:xfrm>
            <a:off x="4832550" y="-3479399"/>
            <a:ext cx="8622899" cy="8622899"/>
          </a:xfrm>
          <a:custGeom>
            <a:avLst/>
            <a:gdLst/>
            <a:ahLst/>
            <a:cxnLst/>
            <a:rect l="l" t="t" r="r" b="b"/>
            <a:pathLst>
              <a:path w="8622899" h="8622899">
                <a:moveTo>
                  <a:pt x="0" y="0"/>
                </a:moveTo>
                <a:lnTo>
                  <a:pt x="8622900" y="0"/>
                </a:lnTo>
                <a:lnTo>
                  <a:pt x="8622900" y="8622899"/>
                </a:lnTo>
                <a:lnTo>
                  <a:pt x="0" y="8622899"/>
                </a:lnTo>
                <a:lnTo>
                  <a:pt x="0" y="0"/>
                </a:lnTo>
                <a:close/>
              </a:path>
            </a:pathLst>
          </a:custGeom>
          <a:blipFill>
            <a:blip r:embed="rId5"/>
            <a:stretch>
              <a:fillRect/>
            </a:stretch>
          </a:blipFill>
        </p:spPr>
      </p:sp>
      <p:sp>
        <p:nvSpPr>
          <p:cNvPr id="6" name="Freeform 6"/>
          <p:cNvSpPr/>
          <p:nvPr/>
        </p:nvSpPr>
        <p:spPr>
          <a:xfrm>
            <a:off x="222501" y="6375717"/>
            <a:ext cx="2653637" cy="3980456"/>
          </a:xfrm>
          <a:custGeom>
            <a:avLst/>
            <a:gdLst/>
            <a:ahLst/>
            <a:cxnLst/>
            <a:rect l="l" t="t" r="r" b="b"/>
            <a:pathLst>
              <a:path w="2653637" h="3980456">
                <a:moveTo>
                  <a:pt x="0" y="0"/>
                </a:moveTo>
                <a:lnTo>
                  <a:pt x="2653637" y="0"/>
                </a:lnTo>
                <a:lnTo>
                  <a:pt x="2653637" y="3980456"/>
                </a:lnTo>
                <a:lnTo>
                  <a:pt x="0" y="3980456"/>
                </a:lnTo>
                <a:lnTo>
                  <a:pt x="0" y="0"/>
                </a:lnTo>
                <a:close/>
              </a:path>
            </a:pathLst>
          </a:custGeom>
          <a:blipFill>
            <a:blip r:embed="rId6"/>
            <a:stretch>
              <a:fillRect/>
            </a:stretch>
          </a:blipFill>
        </p:spPr>
      </p:sp>
      <p:sp>
        <p:nvSpPr>
          <p:cNvPr id="7" name="Freeform 7"/>
          <p:cNvSpPr/>
          <p:nvPr/>
        </p:nvSpPr>
        <p:spPr>
          <a:xfrm>
            <a:off x="2876138" y="6306544"/>
            <a:ext cx="2699752" cy="4049628"/>
          </a:xfrm>
          <a:custGeom>
            <a:avLst/>
            <a:gdLst/>
            <a:ahLst/>
            <a:cxnLst/>
            <a:rect l="l" t="t" r="r" b="b"/>
            <a:pathLst>
              <a:path w="2699752" h="4049628">
                <a:moveTo>
                  <a:pt x="0" y="0"/>
                </a:moveTo>
                <a:lnTo>
                  <a:pt x="2699752" y="0"/>
                </a:lnTo>
                <a:lnTo>
                  <a:pt x="2699752" y="4049629"/>
                </a:lnTo>
                <a:lnTo>
                  <a:pt x="0" y="4049629"/>
                </a:lnTo>
                <a:lnTo>
                  <a:pt x="0" y="0"/>
                </a:lnTo>
                <a:close/>
              </a:path>
            </a:pathLst>
          </a:custGeom>
          <a:blipFill>
            <a:blip r:embed="rId7"/>
            <a:stretch>
              <a:fillRect/>
            </a:stretch>
          </a:blipFill>
        </p:spPr>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63264" y="-2924535"/>
            <a:ext cx="4882514" cy="5681471"/>
            <a:chOff x="0" y="0"/>
            <a:chExt cx="698500" cy="812800"/>
          </a:xfrm>
        </p:grpSpPr>
        <p:sp>
          <p:nvSpPr>
            <p:cNvPr id="3" name="Freeform 3"/>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4" name="TextBox 4"/>
            <p:cNvSpPr txBox="1"/>
            <p:nvPr/>
          </p:nvSpPr>
          <p:spPr>
            <a:xfrm>
              <a:off x="0" y="111125"/>
              <a:ext cx="698500" cy="561975"/>
            </a:xfrm>
            <a:prstGeom prst="rect">
              <a:avLst/>
            </a:prstGeom>
          </p:spPr>
          <p:txBody>
            <a:bodyPr lIns="50800" tIns="50800" rIns="50800" bIns="50800" rtlCol="0" anchor="ctr"/>
            <a:lstStyle/>
            <a:p>
              <a:pPr algn="ctr">
                <a:lnSpc>
                  <a:spcPts val="2520"/>
                </a:lnSpc>
                <a:spcBef>
                  <a:spcPct val="0"/>
                </a:spcBef>
              </a:pPr>
              <a:endParaRPr/>
            </a:p>
          </p:txBody>
        </p:sp>
      </p:grpSp>
      <p:grpSp>
        <p:nvGrpSpPr>
          <p:cNvPr id="5" name="Group 5"/>
          <p:cNvGrpSpPr/>
          <p:nvPr/>
        </p:nvGrpSpPr>
        <p:grpSpPr>
          <a:xfrm>
            <a:off x="1802918" y="2417923"/>
            <a:ext cx="4413663" cy="5352423"/>
            <a:chOff x="0" y="0"/>
            <a:chExt cx="698500" cy="847067"/>
          </a:xfrm>
        </p:grpSpPr>
        <p:sp>
          <p:nvSpPr>
            <p:cNvPr id="6" name="Freeform 6"/>
            <p:cNvSpPr/>
            <p:nvPr/>
          </p:nvSpPr>
          <p:spPr>
            <a:xfrm>
              <a:off x="0" y="0"/>
              <a:ext cx="698500" cy="847067"/>
            </a:xfrm>
            <a:custGeom>
              <a:avLst/>
              <a:gdLst/>
              <a:ahLst/>
              <a:cxnLst/>
              <a:rect l="l" t="t" r="r" b="b"/>
              <a:pathLst>
                <a:path w="698500" h="847067">
                  <a:moveTo>
                    <a:pt x="349250" y="0"/>
                  </a:moveTo>
                  <a:lnTo>
                    <a:pt x="698500" y="203200"/>
                  </a:lnTo>
                  <a:lnTo>
                    <a:pt x="698500" y="643867"/>
                  </a:lnTo>
                  <a:lnTo>
                    <a:pt x="349250" y="847067"/>
                  </a:lnTo>
                  <a:lnTo>
                    <a:pt x="0" y="643867"/>
                  </a:lnTo>
                  <a:lnTo>
                    <a:pt x="0" y="203200"/>
                  </a:lnTo>
                  <a:lnTo>
                    <a:pt x="349250"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7" name="TextBox 7"/>
            <p:cNvSpPr txBox="1"/>
            <p:nvPr/>
          </p:nvSpPr>
          <p:spPr>
            <a:xfrm>
              <a:off x="0" y="111125"/>
              <a:ext cx="698500" cy="596242"/>
            </a:xfrm>
            <a:prstGeom prst="rect">
              <a:avLst/>
            </a:prstGeom>
          </p:spPr>
          <p:txBody>
            <a:bodyPr lIns="50800" tIns="50800" rIns="50800" bIns="50800" rtlCol="0" anchor="ctr"/>
            <a:lstStyle/>
            <a:p>
              <a:pPr algn="ctr">
                <a:lnSpc>
                  <a:spcPts val="2520"/>
                </a:lnSpc>
                <a:spcBef>
                  <a:spcPct val="0"/>
                </a:spcBef>
              </a:pPr>
              <a:endParaRPr/>
            </a:p>
          </p:txBody>
        </p:sp>
      </p:grpSp>
      <p:grpSp>
        <p:nvGrpSpPr>
          <p:cNvPr id="8" name="Group 8"/>
          <p:cNvGrpSpPr/>
          <p:nvPr/>
        </p:nvGrpSpPr>
        <p:grpSpPr>
          <a:xfrm>
            <a:off x="1339416" y="814829"/>
            <a:ext cx="4877165" cy="5675247"/>
            <a:chOff x="0" y="0"/>
            <a:chExt cx="6502887" cy="7566996"/>
          </a:xfrm>
        </p:grpSpPr>
        <p:grpSp>
          <p:nvGrpSpPr>
            <p:cNvPr id="9" name="Group 9"/>
            <p:cNvGrpSpPr/>
            <p:nvPr/>
          </p:nvGrpSpPr>
          <p:grpSpPr>
            <a:xfrm>
              <a:off x="0" y="0"/>
              <a:ext cx="6502887" cy="7566996"/>
              <a:chOff x="0" y="0"/>
              <a:chExt cx="698500" cy="812800"/>
            </a:xfrm>
          </p:grpSpPr>
          <p:sp>
            <p:nvSpPr>
              <p:cNvPr id="10" name="Freeform 10"/>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FFFFFF"/>
              </a:solidFill>
              <a:ln w="76200" cap="sq">
                <a:solidFill>
                  <a:srgbClr val="225B96"/>
                </a:solidFill>
                <a:prstDash val="solid"/>
                <a:miter/>
              </a:ln>
            </p:spPr>
          </p:sp>
          <p:sp>
            <p:nvSpPr>
              <p:cNvPr id="11" name="TextBox 11"/>
              <p:cNvSpPr txBox="1"/>
              <p:nvPr/>
            </p:nvSpPr>
            <p:spPr>
              <a:xfrm>
                <a:off x="0" y="101600"/>
                <a:ext cx="698500" cy="571500"/>
              </a:xfrm>
              <a:prstGeom prst="rect">
                <a:avLst/>
              </a:prstGeom>
            </p:spPr>
            <p:txBody>
              <a:bodyPr lIns="28194" tIns="28194" rIns="28194" bIns="28194" rtlCol="0" anchor="ctr"/>
              <a:lstStyle/>
              <a:p>
                <a:pPr algn="ctr">
                  <a:lnSpc>
                    <a:spcPts val="2659"/>
                  </a:lnSpc>
                  <a:spcBef>
                    <a:spcPct val="0"/>
                  </a:spcBef>
                </a:pPr>
                <a:endParaRPr/>
              </a:p>
            </p:txBody>
          </p:sp>
        </p:grpSp>
        <p:grpSp>
          <p:nvGrpSpPr>
            <p:cNvPr id="12" name="Group 12"/>
            <p:cNvGrpSpPr/>
            <p:nvPr/>
          </p:nvGrpSpPr>
          <p:grpSpPr>
            <a:xfrm>
              <a:off x="433806" y="504792"/>
              <a:ext cx="5635275" cy="6557411"/>
              <a:chOff x="0" y="0"/>
              <a:chExt cx="698500" cy="812800"/>
            </a:xfrm>
          </p:grpSpPr>
          <p:sp>
            <p:nvSpPr>
              <p:cNvPr id="13" name="Freeform 13"/>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blipFill>
                <a:blip r:embed="rId2"/>
                <a:stretch>
                  <a:fillRect l="-8181" r="-8181"/>
                </a:stretch>
              </a:blipFill>
              <a:ln cap="sq">
                <a:noFill/>
                <a:prstDash val="solid"/>
                <a:miter/>
              </a:ln>
            </p:spPr>
          </p:sp>
        </p:grpSp>
      </p:grpSp>
      <p:grpSp>
        <p:nvGrpSpPr>
          <p:cNvPr id="14" name="Group 14"/>
          <p:cNvGrpSpPr/>
          <p:nvPr/>
        </p:nvGrpSpPr>
        <p:grpSpPr>
          <a:xfrm>
            <a:off x="1505198" y="6335013"/>
            <a:ext cx="3300918" cy="3841068"/>
            <a:chOff x="0" y="0"/>
            <a:chExt cx="4401224" cy="5121424"/>
          </a:xfrm>
        </p:grpSpPr>
        <p:grpSp>
          <p:nvGrpSpPr>
            <p:cNvPr id="15" name="Group 15"/>
            <p:cNvGrpSpPr/>
            <p:nvPr/>
          </p:nvGrpSpPr>
          <p:grpSpPr>
            <a:xfrm>
              <a:off x="0" y="0"/>
              <a:ext cx="4401224" cy="5121424"/>
              <a:chOff x="0" y="0"/>
              <a:chExt cx="698500" cy="812800"/>
            </a:xfrm>
          </p:grpSpPr>
          <p:sp>
            <p:nvSpPr>
              <p:cNvPr id="16" name="Freeform 16"/>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FFFFFF"/>
              </a:solidFill>
              <a:ln w="76200" cap="sq">
                <a:solidFill>
                  <a:srgbClr val="225B96"/>
                </a:solidFill>
                <a:prstDash val="solid"/>
                <a:miter/>
              </a:ln>
            </p:spPr>
          </p:sp>
          <p:sp>
            <p:nvSpPr>
              <p:cNvPr id="17" name="TextBox 17"/>
              <p:cNvSpPr txBox="1"/>
              <p:nvPr/>
            </p:nvSpPr>
            <p:spPr>
              <a:xfrm>
                <a:off x="0" y="101600"/>
                <a:ext cx="698500" cy="571500"/>
              </a:xfrm>
              <a:prstGeom prst="rect">
                <a:avLst/>
              </a:prstGeom>
            </p:spPr>
            <p:txBody>
              <a:bodyPr lIns="28194" tIns="28194" rIns="28194" bIns="28194" rtlCol="0" anchor="ctr"/>
              <a:lstStyle/>
              <a:p>
                <a:pPr algn="ctr">
                  <a:lnSpc>
                    <a:spcPts val="2659"/>
                  </a:lnSpc>
                  <a:spcBef>
                    <a:spcPct val="0"/>
                  </a:spcBef>
                </a:pPr>
                <a:endParaRPr/>
              </a:p>
            </p:txBody>
          </p:sp>
        </p:grpSp>
        <p:grpSp>
          <p:nvGrpSpPr>
            <p:cNvPr id="18" name="Group 18"/>
            <p:cNvGrpSpPr/>
            <p:nvPr/>
          </p:nvGrpSpPr>
          <p:grpSpPr>
            <a:xfrm>
              <a:off x="293605" y="341649"/>
              <a:ext cx="3814014" cy="4438126"/>
              <a:chOff x="0" y="0"/>
              <a:chExt cx="698500" cy="812800"/>
            </a:xfrm>
          </p:grpSpPr>
          <p:sp>
            <p:nvSpPr>
              <p:cNvPr id="19" name="Freeform 19"/>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blipFill>
                <a:blip r:embed="rId3"/>
                <a:stretch>
                  <a:fillRect l="-909" r="-909"/>
                </a:stretch>
              </a:blipFill>
              <a:ln cap="sq">
                <a:noFill/>
                <a:prstDash val="solid"/>
                <a:miter/>
              </a:ln>
            </p:spPr>
          </p:sp>
        </p:grpSp>
      </p:grpSp>
      <p:sp>
        <p:nvSpPr>
          <p:cNvPr id="20" name="TextBox 20"/>
          <p:cNvSpPr txBox="1"/>
          <p:nvPr/>
        </p:nvSpPr>
        <p:spPr>
          <a:xfrm>
            <a:off x="6565998" y="3050017"/>
            <a:ext cx="11719298" cy="2343150"/>
          </a:xfrm>
          <a:prstGeom prst="rect">
            <a:avLst/>
          </a:prstGeom>
        </p:spPr>
        <p:txBody>
          <a:bodyPr lIns="0" tIns="0" rIns="0" bIns="0" rtlCol="0" anchor="t">
            <a:spAutoFit/>
          </a:bodyPr>
          <a:lstStyle/>
          <a:p>
            <a:pPr algn="l">
              <a:lnSpc>
                <a:spcPts val="6194"/>
              </a:lnSpc>
            </a:pPr>
            <a:r>
              <a:rPr lang="en-US" sz="5162" b="1">
                <a:solidFill>
                  <a:srgbClr val="15497F"/>
                </a:solidFill>
                <a:latin typeface="Inter Ultra-Bold"/>
                <a:ea typeface="Inter Ultra-Bold"/>
                <a:cs typeface="Inter Ultra-Bold"/>
                <a:sym typeface="Inter Ultra-Bold"/>
              </a:rPr>
              <a:t>Real Case: Digital Trade Services Expansion - Oxyzenn Digital </a:t>
            </a:r>
          </a:p>
          <a:p>
            <a:pPr algn="l">
              <a:lnSpc>
                <a:spcPts val="6194"/>
              </a:lnSpc>
            </a:pPr>
            <a:endParaRPr lang="en-US" sz="5162" b="1">
              <a:solidFill>
                <a:srgbClr val="15497F"/>
              </a:solidFill>
              <a:latin typeface="Inter Ultra-Bold"/>
              <a:ea typeface="Inter Ultra-Bold"/>
              <a:cs typeface="Inter Ultra-Bold"/>
              <a:sym typeface="Inter Ultra-Bold"/>
            </a:endParaRPr>
          </a:p>
        </p:txBody>
      </p:sp>
      <p:grpSp>
        <p:nvGrpSpPr>
          <p:cNvPr id="21" name="Group 21"/>
          <p:cNvGrpSpPr/>
          <p:nvPr/>
        </p:nvGrpSpPr>
        <p:grpSpPr>
          <a:xfrm>
            <a:off x="17516245" y="3736713"/>
            <a:ext cx="1538100" cy="1789789"/>
            <a:chOff x="0" y="0"/>
            <a:chExt cx="698500" cy="812800"/>
          </a:xfrm>
        </p:grpSpPr>
        <p:sp>
          <p:nvSpPr>
            <p:cNvPr id="22" name="Freeform 22"/>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000000">
                <a:alpha val="0"/>
              </a:srgbClr>
            </a:solidFill>
            <a:ln w="76200" cap="sq">
              <a:solidFill>
                <a:srgbClr val="225B96"/>
              </a:solidFill>
              <a:prstDash val="solid"/>
              <a:miter/>
            </a:ln>
          </p:spPr>
        </p:sp>
        <p:sp>
          <p:nvSpPr>
            <p:cNvPr id="23" name="TextBox 23"/>
            <p:cNvSpPr txBox="1"/>
            <p:nvPr/>
          </p:nvSpPr>
          <p:spPr>
            <a:xfrm>
              <a:off x="0" y="101600"/>
              <a:ext cx="698500" cy="571500"/>
            </a:xfrm>
            <a:prstGeom prst="rect">
              <a:avLst/>
            </a:prstGeom>
          </p:spPr>
          <p:txBody>
            <a:bodyPr lIns="28194" tIns="28194" rIns="28194" bIns="28194" rtlCol="0" anchor="ctr"/>
            <a:lstStyle/>
            <a:p>
              <a:pPr algn="ctr">
                <a:lnSpc>
                  <a:spcPts val="2659"/>
                </a:lnSpc>
                <a:spcBef>
                  <a:spcPct val="0"/>
                </a:spcBef>
              </a:pPr>
              <a:endParaRPr/>
            </a:p>
          </p:txBody>
        </p:sp>
      </p:grpSp>
      <p:grpSp>
        <p:nvGrpSpPr>
          <p:cNvPr id="24" name="Group 24"/>
          <p:cNvGrpSpPr/>
          <p:nvPr/>
        </p:nvGrpSpPr>
        <p:grpSpPr>
          <a:xfrm>
            <a:off x="4037065" y="-978694"/>
            <a:ext cx="1538100" cy="1789789"/>
            <a:chOff x="0" y="0"/>
            <a:chExt cx="698500" cy="812800"/>
          </a:xfrm>
        </p:grpSpPr>
        <p:sp>
          <p:nvSpPr>
            <p:cNvPr id="25" name="Freeform 25"/>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000000">
                <a:alpha val="0"/>
              </a:srgbClr>
            </a:solidFill>
            <a:ln w="76200" cap="sq">
              <a:solidFill>
                <a:srgbClr val="225B96"/>
              </a:solidFill>
              <a:prstDash val="solid"/>
              <a:miter/>
            </a:ln>
          </p:spPr>
        </p:sp>
        <p:sp>
          <p:nvSpPr>
            <p:cNvPr id="26" name="TextBox 26"/>
            <p:cNvSpPr txBox="1"/>
            <p:nvPr/>
          </p:nvSpPr>
          <p:spPr>
            <a:xfrm>
              <a:off x="0" y="101600"/>
              <a:ext cx="698500" cy="571500"/>
            </a:xfrm>
            <a:prstGeom prst="rect">
              <a:avLst/>
            </a:prstGeom>
          </p:spPr>
          <p:txBody>
            <a:bodyPr lIns="28194" tIns="28194" rIns="28194" bIns="28194" rtlCol="0" anchor="ctr"/>
            <a:lstStyle/>
            <a:p>
              <a:pPr algn="ctr">
                <a:lnSpc>
                  <a:spcPts val="2659"/>
                </a:lnSpc>
                <a:spcBef>
                  <a:spcPct val="0"/>
                </a:spcBef>
              </a:pPr>
              <a:endParaRPr/>
            </a:p>
          </p:txBody>
        </p:sp>
      </p:grpSp>
      <p:sp>
        <p:nvSpPr>
          <p:cNvPr id="27" name="Freeform 27"/>
          <p:cNvSpPr/>
          <p:nvPr/>
        </p:nvSpPr>
        <p:spPr>
          <a:xfrm>
            <a:off x="11638978" y="307397"/>
            <a:ext cx="6496601" cy="2449538"/>
          </a:xfrm>
          <a:custGeom>
            <a:avLst/>
            <a:gdLst/>
            <a:ahLst/>
            <a:cxnLst/>
            <a:rect l="l" t="t" r="r" b="b"/>
            <a:pathLst>
              <a:path w="6496601" h="2449538">
                <a:moveTo>
                  <a:pt x="0" y="0"/>
                </a:moveTo>
                <a:lnTo>
                  <a:pt x="6496600" y="0"/>
                </a:lnTo>
                <a:lnTo>
                  <a:pt x="6496600" y="2449538"/>
                </a:lnTo>
                <a:lnTo>
                  <a:pt x="0" y="2449538"/>
                </a:lnTo>
                <a:lnTo>
                  <a:pt x="0" y="0"/>
                </a:lnTo>
                <a:close/>
              </a:path>
            </a:pathLst>
          </a:custGeom>
          <a:blipFill>
            <a:blip r:embed="rId4"/>
            <a:stretch>
              <a:fillRect/>
            </a:stretch>
          </a:blipFill>
        </p:spPr>
      </p:sp>
      <p:sp>
        <p:nvSpPr>
          <p:cNvPr id="28" name="TextBox 28"/>
          <p:cNvSpPr txBox="1"/>
          <p:nvPr/>
        </p:nvSpPr>
        <p:spPr>
          <a:xfrm>
            <a:off x="6473526" y="5356350"/>
            <a:ext cx="11042719" cy="3901950"/>
          </a:xfrm>
          <a:prstGeom prst="rect">
            <a:avLst/>
          </a:prstGeom>
        </p:spPr>
        <p:txBody>
          <a:bodyPr lIns="0" tIns="0" rIns="0" bIns="0" rtlCol="0" anchor="t">
            <a:spAutoFit/>
          </a:bodyPr>
          <a:lstStyle/>
          <a:p>
            <a:pPr algn="just">
              <a:lnSpc>
                <a:spcPts val="3130"/>
              </a:lnSpc>
            </a:pPr>
            <a:r>
              <a:rPr lang="en-US" sz="2524" b="1">
                <a:solidFill>
                  <a:srgbClr val="000000"/>
                </a:solidFill>
                <a:latin typeface="Inter Bold"/>
                <a:ea typeface="Inter Bold"/>
                <a:cs typeface="Inter Bold"/>
                <a:sym typeface="Inter Bold"/>
              </a:rPr>
              <a:t>Women-led ICT and business services firm in Mauritius:</a:t>
            </a:r>
            <a:r>
              <a:rPr lang="en-US" sz="2524">
                <a:solidFill>
                  <a:srgbClr val="000000"/>
                </a:solidFill>
                <a:latin typeface="Inter"/>
                <a:ea typeface="Inter"/>
                <a:cs typeface="Inter"/>
                <a:sym typeface="Inter"/>
              </a:rPr>
              <a:t> Founded in 2021, Oxyzenn Digital is a women-led digital marketing agency that helps businesses grow in the online space. They specialise in online marketing strategy, social media management, content creation and advertising management. Their clients include corporates, SMEs and international organisations and they support both local initiatives and cross-border projects. With agility and adaptability, Oxyzenn positions itself as a trusted partner for businesses expanding their digital presence across Africa and beyond.</a:t>
            </a:r>
          </a:p>
          <a:p>
            <a:pPr algn="just">
              <a:lnSpc>
                <a:spcPts val="3130"/>
              </a:lnSpc>
            </a:pPr>
            <a:endParaRPr lang="en-US" sz="2524">
              <a:solidFill>
                <a:srgbClr val="000000"/>
              </a:solidFill>
              <a:latin typeface="Inter"/>
              <a:ea typeface="Inter"/>
              <a:cs typeface="Inter"/>
              <a:sym typeface="Inter"/>
            </a:endParaRPr>
          </a:p>
        </p:txBody>
      </p:sp>
      <p:sp>
        <p:nvSpPr>
          <p:cNvPr id="29" name="TextBox 29"/>
          <p:cNvSpPr txBox="1"/>
          <p:nvPr/>
        </p:nvSpPr>
        <p:spPr>
          <a:xfrm>
            <a:off x="5044702" y="8958262"/>
            <a:ext cx="11719298" cy="781050"/>
          </a:xfrm>
          <a:prstGeom prst="rect">
            <a:avLst/>
          </a:prstGeom>
        </p:spPr>
        <p:txBody>
          <a:bodyPr lIns="0" tIns="0" rIns="0" bIns="0" rtlCol="0" anchor="t">
            <a:spAutoFit/>
          </a:bodyPr>
          <a:lstStyle/>
          <a:p>
            <a:pPr algn="l">
              <a:lnSpc>
                <a:spcPts val="6194"/>
              </a:lnSpc>
            </a:pPr>
            <a:r>
              <a:rPr lang="en-US" sz="5162" b="1" dirty="0">
                <a:solidFill>
                  <a:srgbClr val="15497F"/>
                </a:solidFill>
                <a:latin typeface="Inter Bold"/>
                <a:ea typeface="Inter Bold"/>
                <a:cs typeface="Inter Bold"/>
                <a:sym typeface="Inter Bold"/>
              </a:rPr>
              <a:t>Sanjana Jhumun</a:t>
            </a:r>
          </a:p>
        </p:txBody>
      </p:sp>
      <p:sp>
        <p:nvSpPr>
          <p:cNvPr id="30" name="TextBox 30"/>
          <p:cNvSpPr txBox="1"/>
          <p:nvPr/>
        </p:nvSpPr>
        <p:spPr>
          <a:xfrm>
            <a:off x="5044702" y="9642681"/>
            <a:ext cx="11719298" cy="504825"/>
          </a:xfrm>
          <a:prstGeom prst="rect">
            <a:avLst/>
          </a:prstGeom>
        </p:spPr>
        <p:txBody>
          <a:bodyPr lIns="0" tIns="0" rIns="0" bIns="0" rtlCol="0" anchor="t">
            <a:spAutoFit/>
          </a:bodyPr>
          <a:lstStyle/>
          <a:p>
            <a:pPr algn="l">
              <a:lnSpc>
                <a:spcPts val="3960"/>
              </a:lnSpc>
            </a:pPr>
            <a:r>
              <a:rPr lang="en-US" sz="3300" i="1" dirty="0">
                <a:solidFill>
                  <a:srgbClr val="15497F"/>
                </a:solidFill>
                <a:latin typeface="Inter Italics"/>
                <a:ea typeface="Inter Italics"/>
                <a:cs typeface="Inter Italics"/>
                <a:sym typeface="Inter Italics"/>
              </a:rPr>
              <a:t>CEO &amp; Digital Marketing Strategist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63264" y="-2924535"/>
            <a:ext cx="4882514" cy="5681471"/>
            <a:chOff x="0" y="0"/>
            <a:chExt cx="698500" cy="812800"/>
          </a:xfrm>
        </p:grpSpPr>
        <p:sp>
          <p:nvSpPr>
            <p:cNvPr id="3" name="Freeform 3"/>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4" name="TextBox 4"/>
            <p:cNvSpPr txBox="1"/>
            <p:nvPr/>
          </p:nvSpPr>
          <p:spPr>
            <a:xfrm>
              <a:off x="0" y="111125"/>
              <a:ext cx="698500" cy="561975"/>
            </a:xfrm>
            <a:prstGeom prst="rect">
              <a:avLst/>
            </a:prstGeom>
          </p:spPr>
          <p:txBody>
            <a:bodyPr lIns="50800" tIns="50800" rIns="50800" bIns="50800" rtlCol="0" anchor="ctr"/>
            <a:lstStyle/>
            <a:p>
              <a:pPr algn="ctr">
                <a:lnSpc>
                  <a:spcPts val="2520"/>
                </a:lnSpc>
                <a:spcBef>
                  <a:spcPct val="0"/>
                </a:spcBef>
              </a:pPr>
              <a:endParaRPr/>
            </a:p>
          </p:txBody>
        </p:sp>
      </p:grpSp>
      <p:grpSp>
        <p:nvGrpSpPr>
          <p:cNvPr id="5" name="Group 5"/>
          <p:cNvGrpSpPr/>
          <p:nvPr/>
        </p:nvGrpSpPr>
        <p:grpSpPr>
          <a:xfrm>
            <a:off x="1802918" y="2417923"/>
            <a:ext cx="4413663" cy="5352423"/>
            <a:chOff x="0" y="0"/>
            <a:chExt cx="698500" cy="847067"/>
          </a:xfrm>
        </p:grpSpPr>
        <p:sp>
          <p:nvSpPr>
            <p:cNvPr id="6" name="Freeform 6"/>
            <p:cNvSpPr/>
            <p:nvPr/>
          </p:nvSpPr>
          <p:spPr>
            <a:xfrm>
              <a:off x="0" y="0"/>
              <a:ext cx="698500" cy="847067"/>
            </a:xfrm>
            <a:custGeom>
              <a:avLst/>
              <a:gdLst/>
              <a:ahLst/>
              <a:cxnLst/>
              <a:rect l="l" t="t" r="r" b="b"/>
              <a:pathLst>
                <a:path w="698500" h="847067">
                  <a:moveTo>
                    <a:pt x="349250" y="0"/>
                  </a:moveTo>
                  <a:lnTo>
                    <a:pt x="698500" y="203200"/>
                  </a:lnTo>
                  <a:lnTo>
                    <a:pt x="698500" y="643867"/>
                  </a:lnTo>
                  <a:lnTo>
                    <a:pt x="349250" y="847067"/>
                  </a:lnTo>
                  <a:lnTo>
                    <a:pt x="0" y="643867"/>
                  </a:lnTo>
                  <a:lnTo>
                    <a:pt x="0" y="203200"/>
                  </a:lnTo>
                  <a:lnTo>
                    <a:pt x="349250"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7" name="TextBox 7"/>
            <p:cNvSpPr txBox="1"/>
            <p:nvPr/>
          </p:nvSpPr>
          <p:spPr>
            <a:xfrm>
              <a:off x="0" y="111125"/>
              <a:ext cx="698500" cy="596242"/>
            </a:xfrm>
            <a:prstGeom prst="rect">
              <a:avLst/>
            </a:prstGeom>
          </p:spPr>
          <p:txBody>
            <a:bodyPr lIns="50800" tIns="50800" rIns="50800" bIns="50800" rtlCol="0" anchor="ctr"/>
            <a:lstStyle/>
            <a:p>
              <a:pPr algn="ctr">
                <a:lnSpc>
                  <a:spcPts val="2520"/>
                </a:lnSpc>
                <a:spcBef>
                  <a:spcPct val="0"/>
                </a:spcBef>
              </a:pPr>
              <a:endParaRPr/>
            </a:p>
          </p:txBody>
        </p:sp>
      </p:grpSp>
      <p:grpSp>
        <p:nvGrpSpPr>
          <p:cNvPr id="8" name="Group 8"/>
          <p:cNvGrpSpPr/>
          <p:nvPr/>
        </p:nvGrpSpPr>
        <p:grpSpPr>
          <a:xfrm>
            <a:off x="1339416" y="814829"/>
            <a:ext cx="4877165" cy="5675247"/>
            <a:chOff x="0" y="0"/>
            <a:chExt cx="6502887" cy="7566996"/>
          </a:xfrm>
        </p:grpSpPr>
        <p:grpSp>
          <p:nvGrpSpPr>
            <p:cNvPr id="9" name="Group 9"/>
            <p:cNvGrpSpPr/>
            <p:nvPr/>
          </p:nvGrpSpPr>
          <p:grpSpPr>
            <a:xfrm>
              <a:off x="0" y="0"/>
              <a:ext cx="6502887" cy="7566996"/>
              <a:chOff x="0" y="0"/>
              <a:chExt cx="698500" cy="812800"/>
            </a:xfrm>
          </p:grpSpPr>
          <p:sp>
            <p:nvSpPr>
              <p:cNvPr id="10" name="Freeform 10"/>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FFFFFF"/>
              </a:solidFill>
              <a:ln w="76200" cap="sq">
                <a:solidFill>
                  <a:srgbClr val="225B96"/>
                </a:solidFill>
                <a:prstDash val="solid"/>
                <a:miter/>
              </a:ln>
            </p:spPr>
          </p:sp>
          <p:sp>
            <p:nvSpPr>
              <p:cNvPr id="11" name="TextBox 11"/>
              <p:cNvSpPr txBox="1"/>
              <p:nvPr/>
            </p:nvSpPr>
            <p:spPr>
              <a:xfrm>
                <a:off x="0" y="101600"/>
                <a:ext cx="698500" cy="571500"/>
              </a:xfrm>
              <a:prstGeom prst="rect">
                <a:avLst/>
              </a:prstGeom>
            </p:spPr>
            <p:txBody>
              <a:bodyPr lIns="28194" tIns="28194" rIns="28194" bIns="28194" rtlCol="0" anchor="ctr"/>
              <a:lstStyle/>
              <a:p>
                <a:pPr algn="ctr">
                  <a:lnSpc>
                    <a:spcPts val="2659"/>
                  </a:lnSpc>
                  <a:spcBef>
                    <a:spcPct val="0"/>
                  </a:spcBef>
                </a:pPr>
                <a:endParaRPr/>
              </a:p>
            </p:txBody>
          </p:sp>
        </p:grpSp>
        <p:grpSp>
          <p:nvGrpSpPr>
            <p:cNvPr id="12" name="Group 12"/>
            <p:cNvGrpSpPr/>
            <p:nvPr/>
          </p:nvGrpSpPr>
          <p:grpSpPr>
            <a:xfrm>
              <a:off x="433806" y="504792"/>
              <a:ext cx="5635275" cy="6557411"/>
              <a:chOff x="0" y="0"/>
              <a:chExt cx="698500" cy="812800"/>
            </a:xfrm>
          </p:grpSpPr>
          <p:sp>
            <p:nvSpPr>
              <p:cNvPr id="13" name="Freeform 13"/>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blipFill>
                <a:blip r:embed="rId2"/>
                <a:stretch>
                  <a:fillRect l="-8181" r="-8181"/>
                </a:stretch>
              </a:blipFill>
              <a:ln cap="sq">
                <a:noFill/>
                <a:prstDash val="solid"/>
                <a:miter/>
              </a:ln>
            </p:spPr>
          </p:sp>
        </p:grpSp>
      </p:grpSp>
      <p:grpSp>
        <p:nvGrpSpPr>
          <p:cNvPr id="14" name="Group 14"/>
          <p:cNvGrpSpPr/>
          <p:nvPr/>
        </p:nvGrpSpPr>
        <p:grpSpPr>
          <a:xfrm>
            <a:off x="1505198" y="6335013"/>
            <a:ext cx="3300918" cy="3841068"/>
            <a:chOff x="0" y="0"/>
            <a:chExt cx="4401224" cy="5121424"/>
          </a:xfrm>
        </p:grpSpPr>
        <p:grpSp>
          <p:nvGrpSpPr>
            <p:cNvPr id="15" name="Group 15"/>
            <p:cNvGrpSpPr/>
            <p:nvPr/>
          </p:nvGrpSpPr>
          <p:grpSpPr>
            <a:xfrm>
              <a:off x="0" y="0"/>
              <a:ext cx="4401224" cy="5121424"/>
              <a:chOff x="0" y="0"/>
              <a:chExt cx="698500" cy="812800"/>
            </a:xfrm>
          </p:grpSpPr>
          <p:sp>
            <p:nvSpPr>
              <p:cNvPr id="16" name="Freeform 16"/>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FFFFFF"/>
              </a:solidFill>
              <a:ln w="76200" cap="sq">
                <a:solidFill>
                  <a:srgbClr val="225B96"/>
                </a:solidFill>
                <a:prstDash val="solid"/>
                <a:miter/>
              </a:ln>
            </p:spPr>
          </p:sp>
          <p:sp>
            <p:nvSpPr>
              <p:cNvPr id="17" name="TextBox 17"/>
              <p:cNvSpPr txBox="1"/>
              <p:nvPr/>
            </p:nvSpPr>
            <p:spPr>
              <a:xfrm>
                <a:off x="0" y="101600"/>
                <a:ext cx="698500" cy="571500"/>
              </a:xfrm>
              <a:prstGeom prst="rect">
                <a:avLst/>
              </a:prstGeom>
            </p:spPr>
            <p:txBody>
              <a:bodyPr lIns="28194" tIns="28194" rIns="28194" bIns="28194" rtlCol="0" anchor="ctr"/>
              <a:lstStyle/>
              <a:p>
                <a:pPr algn="ctr">
                  <a:lnSpc>
                    <a:spcPts val="2659"/>
                  </a:lnSpc>
                  <a:spcBef>
                    <a:spcPct val="0"/>
                  </a:spcBef>
                </a:pPr>
                <a:endParaRPr/>
              </a:p>
            </p:txBody>
          </p:sp>
        </p:grpSp>
        <p:grpSp>
          <p:nvGrpSpPr>
            <p:cNvPr id="18" name="Group 18"/>
            <p:cNvGrpSpPr/>
            <p:nvPr/>
          </p:nvGrpSpPr>
          <p:grpSpPr>
            <a:xfrm>
              <a:off x="293605" y="341649"/>
              <a:ext cx="3814014" cy="4438126"/>
              <a:chOff x="0" y="0"/>
              <a:chExt cx="698500" cy="812800"/>
            </a:xfrm>
          </p:grpSpPr>
          <p:sp>
            <p:nvSpPr>
              <p:cNvPr id="19" name="Freeform 19"/>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blipFill>
                <a:blip r:embed="rId3"/>
                <a:stretch>
                  <a:fillRect l="-909" r="-909"/>
                </a:stretch>
              </a:blipFill>
              <a:ln cap="sq">
                <a:noFill/>
                <a:prstDash val="solid"/>
                <a:miter/>
              </a:ln>
            </p:spPr>
          </p:sp>
        </p:grpSp>
      </p:grpSp>
      <p:grpSp>
        <p:nvGrpSpPr>
          <p:cNvPr id="20" name="Group 20"/>
          <p:cNvGrpSpPr/>
          <p:nvPr/>
        </p:nvGrpSpPr>
        <p:grpSpPr>
          <a:xfrm>
            <a:off x="4037065" y="-978694"/>
            <a:ext cx="1538100" cy="1789789"/>
            <a:chOff x="0" y="0"/>
            <a:chExt cx="698500" cy="812800"/>
          </a:xfrm>
        </p:grpSpPr>
        <p:sp>
          <p:nvSpPr>
            <p:cNvPr id="21" name="Freeform 21"/>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000000">
                <a:alpha val="0"/>
              </a:srgbClr>
            </a:solidFill>
            <a:ln w="76200" cap="sq">
              <a:solidFill>
                <a:srgbClr val="225B96"/>
              </a:solidFill>
              <a:prstDash val="solid"/>
              <a:miter/>
            </a:ln>
          </p:spPr>
        </p:sp>
        <p:sp>
          <p:nvSpPr>
            <p:cNvPr id="22" name="TextBox 22"/>
            <p:cNvSpPr txBox="1"/>
            <p:nvPr/>
          </p:nvSpPr>
          <p:spPr>
            <a:xfrm>
              <a:off x="0" y="101600"/>
              <a:ext cx="698500" cy="571500"/>
            </a:xfrm>
            <a:prstGeom prst="rect">
              <a:avLst/>
            </a:prstGeom>
          </p:spPr>
          <p:txBody>
            <a:bodyPr lIns="28194" tIns="28194" rIns="28194" bIns="28194" rtlCol="0" anchor="ctr"/>
            <a:lstStyle/>
            <a:p>
              <a:pPr algn="ctr">
                <a:lnSpc>
                  <a:spcPts val="2659"/>
                </a:lnSpc>
                <a:spcBef>
                  <a:spcPct val="0"/>
                </a:spcBef>
              </a:pPr>
              <a:endParaRPr/>
            </a:p>
          </p:txBody>
        </p:sp>
      </p:grpSp>
      <p:sp>
        <p:nvSpPr>
          <p:cNvPr id="23" name="Freeform 23"/>
          <p:cNvSpPr/>
          <p:nvPr/>
        </p:nvSpPr>
        <p:spPr>
          <a:xfrm>
            <a:off x="13805698" y="46873"/>
            <a:ext cx="4073506" cy="1535912"/>
          </a:xfrm>
          <a:custGeom>
            <a:avLst/>
            <a:gdLst/>
            <a:ahLst/>
            <a:cxnLst/>
            <a:rect l="l" t="t" r="r" b="b"/>
            <a:pathLst>
              <a:path w="4073506" h="1535912">
                <a:moveTo>
                  <a:pt x="0" y="0"/>
                </a:moveTo>
                <a:lnTo>
                  <a:pt x="4073506" y="0"/>
                </a:lnTo>
                <a:lnTo>
                  <a:pt x="4073506" y="1535912"/>
                </a:lnTo>
                <a:lnTo>
                  <a:pt x="0" y="1535912"/>
                </a:lnTo>
                <a:lnTo>
                  <a:pt x="0" y="0"/>
                </a:lnTo>
                <a:close/>
              </a:path>
            </a:pathLst>
          </a:custGeom>
          <a:blipFill>
            <a:blip r:embed="rId4"/>
            <a:stretch>
              <a:fillRect/>
            </a:stretch>
          </a:blipFill>
        </p:spPr>
      </p:sp>
      <p:sp>
        <p:nvSpPr>
          <p:cNvPr id="24" name="TextBox 24"/>
          <p:cNvSpPr txBox="1"/>
          <p:nvPr/>
        </p:nvSpPr>
        <p:spPr>
          <a:xfrm>
            <a:off x="6216581" y="2164383"/>
            <a:ext cx="11457250" cy="7574618"/>
          </a:xfrm>
          <a:prstGeom prst="rect">
            <a:avLst/>
          </a:prstGeom>
        </p:spPr>
        <p:txBody>
          <a:bodyPr lIns="0" tIns="0" rIns="0" bIns="0" rtlCol="0" anchor="t">
            <a:spAutoFit/>
          </a:bodyPr>
          <a:lstStyle/>
          <a:p>
            <a:pPr marL="481683" lvl="1" indent="-240842" algn="just">
              <a:lnSpc>
                <a:spcPts val="2766"/>
              </a:lnSpc>
              <a:buFont typeface="Arial"/>
              <a:buChar char="•"/>
            </a:pPr>
            <a:r>
              <a:rPr lang="en-US" sz="2231">
                <a:solidFill>
                  <a:srgbClr val="000000"/>
                </a:solidFill>
                <a:latin typeface="Inter"/>
                <a:ea typeface="Inter"/>
                <a:cs typeface="Inter"/>
                <a:sym typeface="Inter"/>
              </a:rPr>
              <a:t>Regulatory fragmentation: Compliance differs across countries; for instance, digital ad approval processes vary and often require local adaptations.</a:t>
            </a:r>
          </a:p>
          <a:p>
            <a:pPr algn="just">
              <a:lnSpc>
                <a:spcPts val="2766"/>
              </a:lnSpc>
            </a:pPr>
            <a:endParaRPr lang="en-US" sz="2231">
              <a:solidFill>
                <a:srgbClr val="000000"/>
              </a:solidFill>
              <a:latin typeface="Inter"/>
              <a:ea typeface="Inter"/>
              <a:cs typeface="Inter"/>
              <a:sym typeface="Inter"/>
            </a:endParaRPr>
          </a:p>
          <a:p>
            <a:pPr marL="481683" lvl="1" indent="-240842" algn="just">
              <a:lnSpc>
                <a:spcPts val="2766"/>
              </a:lnSpc>
              <a:buFont typeface="Arial"/>
              <a:buChar char="•"/>
            </a:pPr>
            <a:r>
              <a:rPr lang="en-US" sz="2231">
                <a:solidFill>
                  <a:srgbClr val="000000"/>
                </a:solidFill>
                <a:latin typeface="Inter"/>
                <a:ea typeface="Inter"/>
                <a:cs typeface="Inter"/>
                <a:sym typeface="Inter"/>
              </a:rPr>
              <a:t>Market trust and visibility: As a growing agency, establishing credibility with large corporates requires showcasing proven results and thought leadership.</a:t>
            </a:r>
          </a:p>
          <a:p>
            <a:pPr algn="just">
              <a:lnSpc>
                <a:spcPts val="2766"/>
              </a:lnSpc>
            </a:pPr>
            <a:endParaRPr lang="en-US" sz="2231">
              <a:solidFill>
                <a:srgbClr val="000000"/>
              </a:solidFill>
              <a:latin typeface="Inter"/>
              <a:ea typeface="Inter"/>
              <a:cs typeface="Inter"/>
              <a:sym typeface="Inter"/>
            </a:endParaRPr>
          </a:p>
          <a:p>
            <a:pPr marL="481683" lvl="1" indent="-240842" algn="just">
              <a:lnSpc>
                <a:spcPts val="2766"/>
              </a:lnSpc>
              <a:buFont typeface="Arial"/>
              <a:buChar char="•"/>
            </a:pPr>
            <a:r>
              <a:rPr lang="en-US" sz="2231">
                <a:solidFill>
                  <a:srgbClr val="000000"/>
                </a:solidFill>
                <a:latin typeface="Inter"/>
                <a:ea typeface="Inter"/>
                <a:cs typeface="Inter"/>
                <a:sym typeface="Inter"/>
              </a:rPr>
              <a:t>Cross-border payments: Receiving payments from some African markets remain slow and sometimes costly due to banking systems and currency differences.</a:t>
            </a:r>
          </a:p>
          <a:p>
            <a:pPr algn="just">
              <a:lnSpc>
                <a:spcPts val="2766"/>
              </a:lnSpc>
            </a:pPr>
            <a:endParaRPr lang="en-US" sz="2231">
              <a:solidFill>
                <a:srgbClr val="000000"/>
              </a:solidFill>
              <a:latin typeface="Inter"/>
              <a:ea typeface="Inter"/>
              <a:cs typeface="Inter"/>
              <a:sym typeface="Inter"/>
            </a:endParaRPr>
          </a:p>
          <a:p>
            <a:pPr marL="481683" lvl="1" indent="-240842" algn="just">
              <a:lnSpc>
                <a:spcPts val="2766"/>
              </a:lnSpc>
              <a:buFont typeface="Arial"/>
              <a:buChar char="•"/>
            </a:pPr>
            <a:r>
              <a:rPr lang="en-US" sz="2231">
                <a:solidFill>
                  <a:srgbClr val="000000"/>
                </a:solidFill>
                <a:latin typeface="Inter"/>
                <a:ea typeface="Inter"/>
                <a:cs typeface="Inter"/>
                <a:sym typeface="Inter"/>
              </a:rPr>
              <a:t>Connectivity gaps: While we are lucky to have a stable internet connection in Mauritius, at times virtual workshops or client meetings are delayed because of inconsistent internet access on the client side in certain regions.</a:t>
            </a:r>
          </a:p>
          <a:p>
            <a:pPr algn="just">
              <a:lnSpc>
                <a:spcPts val="2766"/>
              </a:lnSpc>
            </a:pPr>
            <a:endParaRPr lang="en-US" sz="2231">
              <a:solidFill>
                <a:srgbClr val="000000"/>
              </a:solidFill>
              <a:latin typeface="Inter"/>
              <a:ea typeface="Inter"/>
              <a:cs typeface="Inter"/>
              <a:sym typeface="Inter"/>
            </a:endParaRPr>
          </a:p>
          <a:p>
            <a:pPr marL="481683" lvl="1" indent="-240842" algn="just">
              <a:lnSpc>
                <a:spcPts val="2766"/>
              </a:lnSpc>
              <a:buFont typeface="Arial"/>
              <a:buChar char="•"/>
            </a:pPr>
            <a:r>
              <a:rPr lang="en-US" sz="2231">
                <a:solidFill>
                  <a:srgbClr val="000000"/>
                </a:solidFill>
                <a:latin typeface="Inter"/>
                <a:ea typeface="Inter"/>
                <a:cs typeface="Inter"/>
                <a:sym typeface="Inter"/>
              </a:rPr>
              <a:t>Competition from larger players and awareness gaps: Bigger agencies often dominate and a lot of SMEs today, especially across Africa, still undervalue online story-telling and digital advertising. I’ve recently came across a coffee trading company in Uganda, with no digital presence, yet actively pitching for grants and machinery investments. This gap is both a challenge and an opportunity. By adopting simple, locally adapted digital strategies, SMEs can strengthen their online visibility, attract new partners and compete more effectively.</a:t>
            </a:r>
          </a:p>
          <a:p>
            <a:pPr algn="just">
              <a:lnSpc>
                <a:spcPts val="2766"/>
              </a:lnSpc>
            </a:pPr>
            <a:endParaRPr lang="en-US" sz="2231">
              <a:solidFill>
                <a:srgbClr val="000000"/>
              </a:solidFill>
              <a:latin typeface="Inter"/>
              <a:ea typeface="Inter"/>
              <a:cs typeface="Inter"/>
              <a:sym typeface="Inter"/>
            </a:endParaRPr>
          </a:p>
          <a:p>
            <a:pPr algn="just">
              <a:lnSpc>
                <a:spcPts val="2766"/>
              </a:lnSpc>
            </a:pPr>
            <a:endParaRPr lang="en-US" sz="2231">
              <a:solidFill>
                <a:srgbClr val="000000"/>
              </a:solidFill>
              <a:latin typeface="Inter"/>
              <a:ea typeface="Inter"/>
              <a:cs typeface="Inter"/>
              <a:sym typeface="Inter"/>
            </a:endParaRPr>
          </a:p>
        </p:txBody>
      </p:sp>
      <p:sp>
        <p:nvSpPr>
          <p:cNvPr id="25" name="TextBox 25"/>
          <p:cNvSpPr txBox="1"/>
          <p:nvPr/>
        </p:nvSpPr>
        <p:spPr>
          <a:xfrm>
            <a:off x="6216581" y="814829"/>
            <a:ext cx="11719298" cy="781050"/>
          </a:xfrm>
          <a:prstGeom prst="rect">
            <a:avLst/>
          </a:prstGeom>
        </p:spPr>
        <p:txBody>
          <a:bodyPr lIns="0" tIns="0" rIns="0" bIns="0" rtlCol="0" anchor="t">
            <a:spAutoFit/>
          </a:bodyPr>
          <a:lstStyle/>
          <a:p>
            <a:pPr algn="l">
              <a:lnSpc>
                <a:spcPts val="6194"/>
              </a:lnSpc>
            </a:pPr>
            <a:r>
              <a:rPr lang="en-US" sz="5162" b="1">
                <a:solidFill>
                  <a:srgbClr val="15497F"/>
                </a:solidFill>
                <a:latin typeface="Inter Bold"/>
                <a:ea typeface="Inter Bold"/>
                <a:cs typeface="Inter Bold"/>
                <a:sym typeface="Inter Bold"/>
              </a:rPr>
              <a:t>Her Challenges: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63264" y="-2924535"/>
            <a:ext cx="4882514" cy="5681471"/>
            <a:chOff x="0" y="0"/>
            <a:chExt cx="698500" cy="812800"/>
          </a:xfrm>
        </p:grpSpPr>
        <p:sp>
          <p:nvSpPr>
            <p:cNvPr id="3" name="Freeform 3"/>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4" name="TextBox 4"/>
            <p:cNvSpPr txBox="1"/>
            <p:nvPr/>
          </p:nvSpPr>
          <p:spPr>
            <a:xfrm>
              <a:off x="0" y="111125"/>
              <a:ext cx="698500" cy="561975"/>
            </a:xfrm>
            <a:prstGeom prst="rect">
              <a:avLst/>
            </a:prstGeom>
          </p:spPr>
          <p:txBody>
            <a:bodyPr lIns="50800" tIns="50800" rIns="50800" bIns="50800" rtlCol="0" anchor="ctr"/>
            <a:lstStyle/>
            <a:p>
              <a:pPr algn="ctr">
                <a:lnSpc>
                  <a:spcPts val="2520"/>
                </a:lnSpc>
                <a:spcBef>
                  <a:spcPct val="0"/>
                </a:spcBef>
              </a:pPr>
              <a:endParaRPr/>
            </a:p>
          </p:txBody>
        </p:sp>
      </p:grpSp>
      <p:grpSp>
        <p:nvGrpSpPr>
          <p:cNvPr id="5" name="Group 5"/>
          <p:cNvGrpSpPr/>
          <p:nvPr/>
        </p:nvGrpSpPr>
        <p:grpSpPr>
          <a:xfrm>
            <a:off x="1802918" y="2417923"/>
            <a:ext cx="4413663" cy="5352423"/>
            <a:chOff x="0" y="0"/>
            <a:chExt cx="698500" cy="847067"/>
          </a:xfrm>
        </p:grpSpPr>
        <p:sp>
          <p:nvSpPr>
            <p:cNvPr id="6" name="Freeform 6"/>
            <p:cNvSpPr/>
            <p:nvPr/>
          </p:nvSpPr>
          <p:spPr>
            <a:xfrm>
              <a:off x="0" y="0"/>
              <a:ext cx="698500" cy="847067"/>
            </a:xfrm>
            <a:custGeom>
              <a:avLst/>
              <a:gdLst/>
              <a:ahLst/>
              <a:cxnLst/>
              <a:rect l="l" t="t" r="r" b="b"/>
              <a:pathLst>
                <a:path w="698500" h="847067">
                  <a:moveTo>
                    <a:pt x="349250" y="0"/>
                  </a:moveTo>
                  <a:lnTo>
                    <a:pt x="698500" y="203200"/>
                  </a:lnTo>
                  <a:lnTo>
                    <a:pt x="698500" y="643867"/>
                  </a:lnTo>
                  <a:lnTo>
                    <a:pt x="349250" y="847067"/>
                  </a:lnTo>
                  <a:lnTo>
                    <a:pt x="0" y="643867"/>
                  </a:lnTo>
                  <a:lnTo>
                    <a:pt x="0" y="203200"/>
                  </a:lnTo>
                  <a:lnTo>
                    <a:pt x="349250"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7" name="TextBox 7"/>
            <p:cNvSpPr txBox="1"/>
            <p:nvPr/>
          </p:nvSpPr>
          <p:spPr>
            <a:xfrm>
              <a:off x="0" y="111125"/>
              <a:ext cx="698500" cy="596242"/>
            </a:xfrm>
            <a:prstGeom prst="rect">
              <a:avLst/>
            </a:prstGeom>
          </p:spPr>
          <p:txBody>
            <a:bodyPr lIns="50800" tIns="50800" rIns="50800" bIns="50800" rtlCol="0" anchor="ctr"/>
            <a:lstStyle/>
            <a:p>
              <a:pPr algn="ctr">
                <a:lnSpc>
                  <a:spcPts val="2520"/>
                </a:lnSpc>
                <a:spcBef>
                  <a:spcPct val="0"/>
                </a:spcBef>
              </a:pPr>
              <a:endParaRPr/>
            </a:p>
          </p:txBody>
        </p:sp>
      </p:grpSp>
      <p:grpSp>
        <p:nvGrpSpPr>
          <p:cNvPr id="8" name="Group 8"/>
          <p:cNvGrpSpPr/>
          <p:nvPr/>
        </p:nvGrpSpPr>
        <p:grpSpPr>
          <a:xfrm>
            <a:off x="1028700" y="6374215"/>
            <a:ext cx="3300918" cy="3841068"/>
            <a:chOff x="0" y="0"/>
            <a:chExt cx="4401224" cy="5121424"/>
          </a:xfrm>
        </p:grpSpPr>
        <p:grpSp>
          <p:nvGrpSpPr>
            <p:cNvPr id="9" name="Group 9"/>
            <p:cNvGrpSpPr/>
            <p:nvPr/>
          </p:nvGrpSpPr>
          <p:grpSpPr>
            <a:xfrm>
              <a:off x="0" y="0"/>
              <a:ext cx="4401224" cy="5121424"/>
              <a:chOff x="0" y="0"/>
              <a:chExt cx="698500" cy="812800"/>
            </a:xfrm>
          </p:grpSpPr>
          <p:sp>
            <p:nvSpPr>
              <p:cNvPr id="10" name="Freeform 10"/>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FFFFFF"/>
              </a:solidFill>
              <a:ln w="76200" cap="sq">
                <a:solidFill>
                  <a:srgbClr val="225B96"/>
                </a:solidFill>
                <a:prstDash val="solid"/>
                <a:miter/>
              </a:ln>
            </p:spPr>
          </p:sp>
          <p:sp>
            <p:nvSpPr>
              <p:cNvPr id="11" name="TextBox 11"/>
              <p:cNvSpPr txBox="1"/>
              <p:nvPr/>
            </p:nvSpPr>
            <p:spPr>
              <a:xfrm>
                <a:off x="0" y="101600"/>
                <a:ext cx="698500" cy="571500"/>
              </a:xfrm>
              <a:prstGeom prst="rect">
                <a:avLst/>
              </a:prstGeom>
            </p:spPr>
            <p:txBody>
              <a:bodyPr lIns="28194" tIns="28194" rIns="28194" bIns="28194" rtlCol="0" anchor="ctr"/>
              <a:lstStyle/>
              <a:p>
                <a:pPr algn="ctr">
                  <a:lnSpc>
                    <a:spcPts val="2659"/>
                  </a:lnSpc>
                  <a:spcBef>
                    <a:spcPct val="0"/>
                  </a:spcBef>
                </a:pPr>
                <a:endParaRPr/>
              </a:p>
            </p:txBody>
          </p:sp>
        </p:grpSp>
        <p:grpSp>
          <p:nvGrpSpPr>
            <p:cNvPr id="12" name="Group 12"/>
            <p:cNvGrpSpPr/>
            <p:nvPr/>
          </p:nvGrpSpPr>
          <p:grpSpPr>
            <a:xfrm>
              <a:off x="293605" y="341649"/>
              <a:ext cx="3814014" cy="4438126"/>
              <a:chOff x="0" y="0"/>
              <a:chExt cx="698500" cy="812800"/>
            </a:xfrm>
          </p:grpSpPr>
          <p:sp>
            <p:nvSpPr>
              <p:cNvPr id="13" name="Freeform 13"/>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blipFill>
                <a:blip r:embed="rId2"/>
                <a:stretch>
                  <a:fillRect l="-8181" r="-8181"/>
                </a:stretch>
              </a:blipFill>
              <a:ln cap="sq">
                <a:noFill/>
                <a:prstDash val="solid"/>
                <a:miter/>
              </a:ln>
            </p:spPr>
          </p:sp>
        </p:grpSp>
      </p:grpSp>
      <p:grpSp>
        <p:nvGrpSpPr>
          <p:cNvPr id="14" name="Group 14"/>
          <p:cNvGrpSpPr/>
          <p:nvPr/>
        </p:nvGrpSpPr>
        <p:grpSpPr>
          <a:xfrm>
            <a:off x="4037065" y="-978694"/>
            <a:ext cx="1538100" cy="1789789"/>
            <a:chOff x="0" y="0"/>
            <a:chExt cx="698500" cy="812800"/>
          </a:xfrm>
        </p:grpSpPr>
        <p:sp>
          <p:nvSpPr>
            <p:cNvPr id="15" name="Freeform 15"/>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000000">
                <a:alpha val="0"/>
              </a:srgbClr>
            </a:solidFill>
            <a:ln w="76200" cap="sq">
              <a:solidFill>
                <a:srgbClr val="225B96"/>
              </a:solidFill>
              <a:prstDash val="solid"/>
              <a:miter/>
            </a:ln>
          </p:spPr>
        </p:sp>
        <p:sp>
          <p:nvSpPr>
            <p:cNvPr id="16" name="TextBox 16"/>
            <p:cNvSpPr txBox="1"/>
            <p:nvPr/>
          </p:nvSpPr>
          <p:spPr>
            <a:xfrm>
              <a:off x="0" y="101600"/>
              <a:ext cx="698500" cy="571500"/>
            </a:xfrm>
            <a:prstGeom prst="rect">
              <a:avLst/>
            </a:prstGeom>
          </p:spPr>
          <p:txBody>
            <a:bodyPr lIns="28194" tIns="28194" rIns="28194" bIns="28194" rtlCol="0" anchor="ctr"/>
            <a:lstStyle/>
            <a:p>
              <a:pPr algn="ctr">
                <a:lnSpc>
                  <a:spcPts val="2659"/>
                </a:lnSpc>
                <a:spcBef>
                  <a:spcPct val="0"/>
                </a:spcBef>
              </a:pPr>
              <a:endParaRPr/>
            </a:p>
          </p:txBody>
        </p:sp>
      </p:grpSp>
      <p:sp>
        <p:nvSpPr>
          <p:cNvPr id="17" name="Freeform 17"/>
          <p:cNvSpPr/>
          <p:nvPr/>
        </p:nvSpPr>
        <p:spPr>
          <a:xfrm>
            <a:off x="13805698" y="46873"/>
            <a:ext cx="4073506" cy="1535912"/>
          </a:xfrm>
          <a:custGeom>
            <a:avLst/>
            <a:gdLst/>
            <a:ahLst/>
            <a:cxnLst/>
            <a:rect l="l" t="t" r="r" b="b"/>
            <a:pathLst>
              <a:path w="4073506" h="1535912">
                <a:moveTo>
                  <a:pt x="0" y="0"/>
                </a:moveTo>
                <a:lnTo>
                  <a:pt x="4073506" y="0"/>
                </a:lnTo>
                <a:lnTo>
                  <a:pt x="4073506" y="1535912"/>
                </a:lnTo>
                <a:lnTo>
                  <a:pt x="0" y="1535912"/>
                </a:lnTo>
                <a:lnTo>
                  <a:pt x="0" y="0"/>
                </a:lnTo>
                <a:close/>
              </a:path>
            </a:pathLst>
          </a:custGeom>
          <a:blipFill>
            <a:blip r:embed="rId3"/>
            <a:stretch>
              <a:fillRect/>
            </a:stretch>
          </a:blipFill>
        </p:spPr>
      </p:sp>
      <p:sp>
        <p:nvSpPr>
          <p:cNvPr id="18" name="TextBox 18"/>
          <p:cNvSpPr txBox="1"/>
          <p:nvPr/>
        </p:nvSpPr>
        <p:spPr>
          <a:xfrm>
            <a:off x="6421955" y="2348354"/>
            <a:ext cx="11457250" cy="5163937"/>
          </a:xfrm>
          <a:prstGeom prst="rect">
            <a:avLst/>
          </a:prstGeom>
        </p:spPr>
        <p:txBody>
          <a:bodyPr lIns="0" tIns="0" rIns="0" bIns="0" rtlCol="0" anchor="t">
            <a:spAutoFit/>
          </a:bodyPr>
          <a:lstStyle/>
          <a:p>
            <a:pPr marL="481683" lvl="1" indent="-240842" algn="just">
              <a:lnSpc>
                <a:spcPts val="2766"/>
              </a:lnSpc>
              <a:buFont typeface="Arial"/>
              <a:buChar char="•"/>
            </a:pPr>
            <a:r>
              <a:rPr lang="en-US" sz="2231">
                <a:solidFill>
                  <a:srgbClr val="000000"/>
                </a:solidFill>
                <a:latin typeface="Inter"/>
                <a:ea typeface="Inter"/>
                <a:cs typeface="Inter"/>
                <a:sym typeface="Inter"/>
              </a:rPr>
              <a:t>AfCFTA digital trade rules give Oxyzenn Digital a big chance to grow beyond Mauritius and work across Africa.</a:t>
            </a:r>
          </a:p>
          <a:p>
            <a:pPr algn="just">
              <a:lnSpc>
                <a:spcPts val="2766"/>
              </a:lnSpc>
            </a:pPr>
            <a:endParaRPr lang="en-US" sz="2231">
              <a:solidFill>
                <a:srgbClr val="000000"/>
              </a:solidFill>
              <a:latin typeface="Inter"/>
              <a:ea typeface="Inter"/>
              <a:cs typeface="Inter"/>
              <a:sym typeface="Inter"/>
            </a:endParaRPr>
          </a:p>
          <a:p>
            <a:pPr marL="481683" lvl="1" indent="-240842" algn="just">
              <a:lnSpc>
                <a:spcPts val="2766"/>
              </a:lnSpc>
              <a:buFont typeface="Arial"/>
              <a:buChar char="•"/>
            </a:pPr>
            <a:r>
              <a:rPr lang="en-US" sz="2231">
                <a:solidFill>
                  <a:srgbClr val="000000"/>
                </a:solidFill>
                <a:latin typeface="Inter"/>
                <a:ea typeface="Inter"/>
                <a:cs typeface="Inter"/>
                <a:sym typeface="Inter"/>
              </a:rPr>
              <a:t>They already run campaigns in English and French for regional audiences, and AfCFTA makes it easier to scale and reach new markets.</a:t>
            </a:r>
          </a:p>
          <a:p>
            <a:pPr algn="just">
              <a:lnSpc>
                <a:spcPts val="2766"/>
              </a:lnSpc>
            </a:pPr>
            <a:endParaRPr lang="en-US" sz="2231">
              <a:solidFill>
                <a:srgbClr val="000000"/>
              </a:solidFill>
              <a:latin typeface="Inter"/>
              <a:ea typeface="Inter"/>
              <a:cs typeface="Inter"/>
              <a:sym typeface="Inter"/>
            </a:endParaRPr>
          </a:p>
          <a:p>
            <a:pPr marL="481683" lvl="1" indent="-240842" algn="just">
              <a:lnSpc>
                <a:spcPts val="2766"/>
              </a:lnSpc>
              <a:buFont typeface="Arial"/>
              <a:buChar char="•"/>
            </a:pPr>
            <a:r>
              <a:rPr lang="en-US" sz="2231">
                <a:solidFill>
                  <a:srgbClr val="000000"/>
                </a:solidFill>
                <a:latin typeface="Inter"/>
                <a:ea typeface="Inter"/>
                <a:cs typeface="Inter"/>
                <a:sym typeface="Inter"/>
              </a:rPr>
              <a:t>Their goal is to be a trusted digital partner in Africa by working with others involved in AfCFTA and adjusting our services for Africa’s digital economy.</a:t>
            </a:r>
          </a:p>
          <a:p>
            <a:pPr algn="just">
              <a:lnSpc>
                <a:spcPts val="2766"/>
              </a:lnSpc>
            </a:pPr>
            <a:endParaRPr lang="en-US" sz="2231">
              <a:solidFill>
                <a:srgbClr val="000000"/>
              </a:solidFill>
              <a:latin typeface="Inter"/>
              <a:ea typeface="Inter"/>
              <a:cs typeface="Inter"/>
              <a:sym typeface="Inter"/>
            </a:endParaRPr>
          </a:p>
          <a:p>
            <a:pPr marL="481683" lvl="1" indent="-240842" algn="just">
              <a:lnSpc>
                <a:spcPts val="2766"/>
              </a:lnSpc>
              <a:buFont typeface="Arial"/>
              <a:buChar char="•"/>
            </a:pPr>
            <a:r>
              <a:rPr lang="en-US" sz="2231">
                <a:solidFill>
                  <a:srgbClr val="000000"/>
                </a:solidFill>
                <a:latin typeface="Inter"/>
                <a:ea typeface="Inter"/>
                <a:cs typeface="Inter"/>
                <a:sym typeface="Inter"/>
              </a:rPr>
              <a:t>They manage most projects online—from planning campaigns to reporting results—without needing to be physically present.</a:t>
            </a:r>
          </a:p>
          <a:p>
            <a:pPr algn="just">
              <a:lnSpc>
                <a:spcPts val="2766"/>
              </a:lnSpc>
            </a:pPr>
            <a:endParaRPr lang="en-US" sz="2231">
              <a:solidFill>
                <a:srgbClr val="000000"/>
              </a:solidFill>
              <a:latin typeface="Inter"/>
              <a:ea typeface="Inter"/>
              <a:cs typeface="Inter"/>
              <a:sym typeface="Inter"/>
            </a:endParaRPr>
          </a:p>
          <a:p>
            <a:pPr marL="481683" lvl="1" indent="-240842" algn="just">
              <a:lnSpc>
                <a:spcPts val="2766"/>
              </a:lnSpc>
              <a:buFont typeface="Arial"/>
              <a:buChar char="•"/>
            </a:pPr>
            <a:r>
              <a:rPr lang="en-US" sz="2231">
                <a:solidFill>
                  <a:srgbClr val="000000"/>
                </a:solidFill>
                <a:latin typeface="Inter"/>
                <a:ea typeface="Inter"/>
                <a:cs typeface="Inter"/>
                <a:sym typeface="Inter"/>
              </a:rPr>
              <a:t>They run digital ads, hold online workshops, and collaborate internationally using virtual tools and data, making our work evidence-based and efficient.</a:t>
            </a:r>
          </a:p>
          <a:p>
            <a:pPr algn="just">
              <a:lnSpc>
                <a:spcPts val="2766"/>
              </a:lnSpc>
            </a:pPr>
            <a:endParaRPr lang="en-US" sz="2231">
              <a:solidFill>
                <a:srgbClr val="000000"/>
              </a:solidFill>
              <a:latin typeface="Inter"/>
              <a:ea typeface="Inter"/>
              <a:cs typeface="Inter"/>
              <a:sym typeface="Inter"/>
            </a:endParaRPr>
          </a:p>
        </p:txBody>
      </p:sp>
      <p:grpSp>
        <p:nvGrpSpPr>
          <p:cNvPr id="19" name="Group 19"/>
          <p:cNvGrpSpPr/>
          <p:nvPr/>
        </p:nvGrpSpPr>
        <p:grpSpPr>
          <a:xfrm>
            <a:off x="989010" y="1028700"/>
            <a:ext cx="4333292" cy="5345515"/>
            <a:chOff x="0" y="0"/>
            <a:chExt cx="658889" cy="812800"/>
          </a:xfrm>
        </p:grpSpPr>
        <p:sp>
          <p:nvSpPr>
            <p:cNvPr id="20" name="Freeform 20"/>
            <p:cNvSpPr/>
            <p:nvPr/>
          </p:nvSpPr>
          <p:spPr>
            <a:xfrm>
              <a:off x="0" y="0"/>
              <a:ext cx="658889" cy="812800"/>
            </a:xfrm>
            <a:custGeom>
              <a:avLst/>
              <a:gdLst/>
              <a:ahLst/>
              <a:cxnLst/>
              <a:rect l="l" t="t" r="r" b="b"/>
              <a:pathLst>
                <a:path w="658889" h="812800">
                  <a:moveTo>
                    <a:pt x="41092" y="0"/>
                  </a:moveTo>
                  <a:lnTo>
                    <a:pt x="617797" y="0"/>
                  </a:lnTo>
                  <a:cubicBezTo>
                    <a:pt x="628695" y="0"/>
                    <a:pt x="639147" y="4329"/>
                    <a:pt x="646853" y="12036"/>
                  </a:cubicBezTo>
                  <a:cubicBezTo>
                    <a:pt x="654559" y="19742"/>
                    <a:pt x="658889" y="30194"/>
                    <a:pt x="658889" y="41092"/>
                  </a:cubicBezTo>
                  <a:lnTo>
                    <a:pt x="658889" y="771708"/>
                  </a:lnTo>
                  <a:cubicBezTo>
                    <a:pt x="658889" y="782606"/>
                    <a:pt x="654559" y="793058"/>
                    <a:pt x="646853" y="800764"/>
                  </a:cubicBezTo>
                  <a:cubicBezTo>
                    <a:pt x="639147" y="808471"/>
                    <a:pt x="628695" y="812800"/>
                    <a:pt x="617797" y="812800"/>
                  </a:cubicBezTo>
                  <a:lnTo>
                    <a:pt x="41092" y="812800"/>
                  </a:lnTo>
                  <a:cubicBezTo>
                    <a:pt x="30194" y="812800"/>
                    <a:pt x="19742" y="808471"/>
                    <a:pt x="12036" y="800764"/>
                  </a:cubicBezTo>
                  <a:cubicBezTo>
                    <a:pt x="4329" y="793058"/>
                    <a:pt x="0" y="782606"/>
                    <a:pt x="0" y="771708"/>
                  </a:cubicBezTo>
                  <a:lnTo>
                    <a:pt x="0" y="41092"/>
                  </a:lnTo>
                  <a:cubicBezTo>
                    <a:pt x="0" y="30194"/>
                    <a:pt x="4329" y="19742"/>
                    <a:pt x="12036" y="12036"/>
                  </a:cubicBezTo>
                  <a:cubicBezTo>
                    <a:pt x="19742" y="4329"/>
                    <a:pt x="30194" y="0"/>
                    <a:pt x="41092" y="0"/>
                  </a:cubicBezTo>
                  <a:close/>
                </a:path>
              </a:pathLst>
            </a:custGeom>
            <a:blipFill>
              <a:blip r:embed="rId4"/>
              <a:stretch>
                <a:fillRect t="-780" b="-780"/>
              </a:stretch>
            </a:blipFill>
          </p:spPr>
        </p:sp>
      </p:grpSp>
      <p:sp>
        <p:nvSpPr>
          <p:cNvPr id="21" name="TextBox 21"/>
          <p:cNvSpPr txBox="1"/>
          <p:nvPr/>
        </p:nvSpPr>
        <p:spPr>
          <a:xfrm>
            <a:off x="6216581" y="7476351"/>
            <a:ext cx="11457250" cy="3084291"/>
          </a:xfrm>
          <a:prstGeom prst="rect">
            <a:avLst/>
          </a:prstGeom>
        </p:spPr>
        <p:txBody>
          <a:bodyPr lIns="0" tIns="0" rIns="0" bIns="0" rtlCol="0" anchor="t">
            <a:spAutoFit/>
          </a:bodyPr>
          <a:lstStyle/>
          <a:p>
            <a:pPr marL="481683" lvl="1" indent="-240842" algn="just">
              <a:lnSpc>
                <a:spcPts val="2766"/>
              </a:lnSpc>
              <a:buFont typeface="Arial"/>
              <a:buChar char="•"/>
            </a:pPr>
            <a:r>
              <a:rPr lang="en-US" sz="2231" b="1">
                <a:solidFill>
                  <a:srgbClr val="000000"/>
                </a:solidFill>
                <a:latin typeface="Inter Bold"/>
                <a:ea typeface="Inter Bold"/>
                <a:cs typeface="Inter Bold"/>
                <a:sym typeface="Inter Bold"/>
              </a:rPr>
              <a:t>Partnerships through SheTrades B2B matchmaking:</a:t>
            </a:r>
            <a:r>
              <a:rPr lang="en-US" sz="2231">
                <a:solidFill>
                  <a:srgbClr val="000000"/>
                </a:solidFill>
                <a:latin typeface="Inter"/>
                <a:ea typeface="Inter"/>
                <a:cs typeface="Inter"/>
                <a:sym typeface="Inter"/>
              </a:rPr>
              <a:t> Networking through SheTrades in Kenya and Abu Dhabi has enabled Sanjana to connect with entrepreneurs and international organisations, leading to consulting collaborations and knowledge-sharing projects. These networks also provide valuable local insights on culture, consumer behaviour and demographics, which strengthen our campaign targeting strategies without the need for on-the-ground research.</a:t>
            </a:r>
          </a:p>
          <a:p>
            <a:pPr algn="just">
              <a:lnSpc>
                <a:spcPts val="2766"/>
              </a:lnSpc>
            </a:pPr>
            <a:endParaRPr lang="en-US" sz="2231">
              <a:solidFill>
                <a:srgbClr val="000000"/>
              </a:solidFill>
              <a:latin typeface="Inter"/>
              <a:ea typeface="Inter"/>
              <a:cs typeface="Inter"/>
              <a:sym typeface="Inter"/>
            </a:endParaRPr>
          </a:p>
          <a:p>
            <a:pPr algn="just">
              <a:lnSpc>
                <a:spcPts val="2766"/>
              </a:lnSpc>
            </a:pPr>
            <a:endParaRPr lang="en-US" sz="2231">
              <a:solidFill>
                <a:srgbClr val="000000"/>
              </a:solidFill>
              <a:latin typeface="Inter"/>
              <a:ea typeface="Inter"/>
              <a:cs typeface="Inter"/>
              <a:sym typeface="Inter"/>
            </a:endParaRPr>
          </a:p>
        </p:txBody>
      </p:sp>
      <p:sp>
        <p:nvSpPr>
          <p:cNvPr id="22" name="TextBox 22"/>
          <p:cNvSpPr txBox="1"/>
          <p:nvPr/>
        </p:nvSpPr>
        <p:spPr>
          <a:xfrm>
            <a:off x="6568702" y="1582785"/>
            <a:ext cx="11719298" cy="1543050"/>
          </a:xfrm>
          <a:prstGeom prst="rect">
            <a:avLst/>
          </a:prstGeom>
        </p:spPr>
        <p:txBody>
          <a:bodyPr lIns="0" tIns="0" rIns="0" bIns="0" rtlCol="0" anchor="t">
            <a:spAutoFit/>
          </a:bodyPr>
          <a:lstStyle/>
          <a:p>
            <a:pPr algn="l">
              <a:lnSpc>
                <a:spcPts val="6194"/>
              </a:lnSpc>
            </a:pPr>
            <a:r>
              <a:rPr lang="en-US" sz="5162" b="1">
                <a:solidFill>
                  <a:srgbClr val="15497F"/>
                </a:solidFill>
                <a:latin typeface="Inter Bold"/>
                <a:ea typeface="Inter Bold"/>
                <a:cs typeface="Inter Bold"/>
                <a:sym typeface="Inter Bold"/>
              </a:rPr>
              <a:t>Digital Trade Services Expansion</a:t>
            </a:r>
          </a:p>
          <a:p>
            <a:pPr algn="l">
              <a:lnSpc>
                <a:spcPts val="6074"/>
              </a:lnSpc>
            </a:pPr>
            <a:endParaRPr lang="en-US" sz="5162" b="1">
              <a:solidFill>
                <a:srgbClr val="15497F"/>
              </a:solidFill>
              <a:latin typeface="Inter Bold"/>
              <a:ea typeface="Inter Bold"/>
              <a:cs typeface="Inter Bold"/>
              <a:sym typeface="Inter Bold"/>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63264" y="-2924535"/>
            <a:ext cx="4882514" cy="5681471"/>
            <a:chOff x="0" y="0"/>
            <a:chExt cx="698500" cy="812800"/>
          </a:xfrm>
        </p:grpSpPr>
        <p:sp>
          <p:nvSpPr>
            <p:cNvPr id="3" name="Freeform 3"/>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4" name="TextBox 4"/>
            <p:cNvSpPr txBox="1"/>
            <p:nvPr/>
          </p:nvSpPr>
          <p:spPr>
            <a:xfrm>
              <a:off x="0" y="111125"/>
              <a:ext cx="698500" cy="561975"/>
            </a:xfrm>
            <a:prstGeom prst="rect">
              <a:avLst/>
            </a:prstGeom>
          </p:spPr>
          <p:txBody>
            <a:bodyPr lIns="50800" tIns="50800" rIns="50800" bIns="50800" rtlCol="0" anchor="ctr"/>
            <a:lstStyle/>
            <a:p>
              <a:pPr algn="ctr">
                <a:lnSpc>
                  <a:spcPts val="2520"/>
                </a:lnSpc>
                <a:spcBef>
                  <a:spcPct val="0"/>
                </a:spcBef>
              </a:pPr>
              <a:endParaRPr/>
            </a:p>
          </p:txBody>
        </p:sp>
      </p:grpSp>
      <p:grpSp>
        <p:nvGrpSpPr>
          <p:cNvPr id="5" name="Group 5"/>
          <p:cNvGrpSpPr/>
          <p:nvPr/>
        </p:nvGrpSpPr>
        <p:grpSpPr>
          <a:xfrm>
            <a:off x="1802918" y="2417923"/>
            <a:ext cx="4413663" cy="5352423"/>
            <a:chOff x="0" y="0"/>
            <a:chExt cx="698500" cy="847067"/>
          </a:xfrm>
        </p:grpSpPr>
        <p:sp>
          <p:nvSpPr>
            <p:cNvPr id="6" name="Freeform 6"/>
            <p:cNvSpPr/>
            <p:nvPr/>
          </p:nvSpPr>
          <p:spPr>
            <a:xfrm>
              <a:off x="0" y="0"/>
              <a:ext cx="698500" cy="847067"/>
            </a:xfrm>
            <a:custGeom>
              <a:avLst/>
              <a:gdLst/>
              <a:ahLst/>
              <a:cxnLst/>
              <a:rect l="l" t="t" r="r" b="b"/>
              <a:pathLst>
                <a:path w="698500" h="847067">
                  <a:moveTo>
                    <a:pt x="349250" y="0"/>
                  </a:moveTo>
                  <a:lnTo>
                    <a:pt x="698500" y="203200"/>
                  </a:lnTo>
                  <a:lnTo>
                    <a:pt x="698500" y="643867"/>
                  </a:lnTo>
                  <a:lnTo>
                    <a:pt x="349250" y="847067"/>
                  </a:lnTo>
                  <a:lnTo>
                    <a:pt x="0" y="643867"/>
                  </a:lnTo>
                  <a:lnTo>
                    <a:pt x="0" y="203200"/>
                  </a:lnTo>
                  <a:lnTo>
                    <a:pt x="349250"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7" name="TextBox 7"/>
            <p:cNvSpPr txBox="1"/>
            <p:nvPr/>
          </p:nvSpPr>
          <p:spPr>
            <a:xfrm>
              <a:off x="0" y="111125"/>
              <a:ext cx="698500" cy="596242"/>
            </a:xfrm>
            <a:prstGeom prst="rect">
              <a:avLst/>
            </a:prstGeom>
          </p:spPr>
          <p:txBody>
            <a:bodyPr lIns="50800" tIns="50800" rIns="50800" bIns="50800" rtlCol="0" anchor="ctr"/>
            <a:lstStyle/>
            <a:p>
              <a:pPr algn="ctr">
                <a:lnSpc>
                  <a:spcPts val="2520"/>
                </a:lnSpc>
                <a:spcBef>
                  <a:spcPct val="0"/>
                </a:spcBef>
              </a:pPr>
              <a:endParaRPr/>
            </a:p>
          </p:txBody>
        </p:sp>
      </p:grpSp>
      <p:grpSp>
        <p:nvGrpSpPr>
          <p:cNvPr id="8" name="Group 8"/>
          <p:cNvGrpSpPr/>
          <p:nvPr/>
        </p:nvGrpSpPr>
        <p:grpSpPr>
          <a:xfrm>
            <a:off x="1339416" y="814829"/>
            <a:ext cx="4877165" cy="5675247"/>
            <a:chOff x="0" y="0"/>
            <a:chExt cx="6502887" cy="7566996"/>
          </a:xfrm>
        </p:grpSpPr>
        <p:grpSp>
          <p:nvGrpSpPr>
            <p:cNvPr id="9" name="Group 9"/>
            <p:cNvGrpSpPr/>
            <p:nvPr/>
          </p:nvGrpSpPr>
          <p:grpSpPr>
            <a:xfrm>
              <a:off x="0" y="0"/>
              <a:ext cx="6502887" cy="7566996"/>
              <a:chOff x="0" y="0"/>
              <a:chExt cx="698500" cy="812800"/>
            </a:xfrm>
          </p:grpSpPr>
          <p:sp>
            <p:nvSpPr>
              <p:cNvPr id="10" name="Freeform 10"/>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FFFFFF"/>
              </a:solidFill>
              <a:ln w="76200" cap="sq">
                <a:solidFill>
                  <a:srgbClr val="225B96"/>
                </a:solidFill>
                <a:prstDash val="solid"/>
                <a:miter/>
              </a:ln>
            </p:spPr>
          </p:sp>
          <p:sp>
            <p:nvSpPr>
              <p:cNvPr id="11" name="TextBox 11"/>
              <p:cNvSpPr txBox="1"/>
              <p:nvPr/>
            </p:nvSpPr>
            <p:spPr>
              <a:xfrm>
                <a:off x="0" y="101600"/>
                <a:ext cx="698500" cy="571500"/>
              </a:xfrm>
              <a:prstGeom prst="rect">
                <a:avLst/>
              </a:prstGeom>
            </p:spPr>
            <p:txBody>
              <a:bodyPr lIns="28194" tIns="28194" rIns="28194" bIns="28194" rtlCol="0" anchor="ctr"/>
              <a:lstStyle/>
              <a:p>
                <a:pPr algn="ctr">
                  <a:lnSpc>
                    <a:spcPts val="2659"/>
                  </a:lnSpc>
                  <a:spcBef>
                    <a:spcPct val="0"/>
                  </a:spcBef>
                </a:pPr>
                <a:endParaRPr/>
              </a:p>
            </p:txBody>
          </p:sp>
        </p:grpSp>
        <p:grpSp>
          <p:nvGrpSpPr>
            <p:cNvPr id="12" name="Group 12"/>
            <p:cNvGrpSpPr/>
            <p:nvPr/>
          </p:nvGrpSpPr>
          <p:grpSpPr>
            <a:xfrm>
              <a:off x="433806" y="504792"/>
              <a:ext cx="5635275" cy="6557411"/>
              <a:chOff x="0" y="0"/>
              <a:chExt cx="698500" cy="812800"/>
            </a:xfrm>
          </p:grpSpPr>
          <p:sp>
            <p:nvSpPr>
              <p:cNvPr id="13" name="Freeform 13"/>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blipFill>
                <a:blip r:embed="rId2"/>
                <a:stretch>
                  <a:fillRect l="-17657" r="-17657"/>
                </a:stretch>
              </a:blipFill>
              <a:ln cap="sq">
                <a:noFill/>
                <a:prstDash val="solid"/>
                <a:miter/>
              </a:ln>
            </p:spPr>
          </p:sp>
        </p:grpSp>
      </p:grpSp>
      <p:grpSp>
        <p:nvGrpSpPr>
          <p:cNvPr id="14" name="Group 14"/>
          <p:cNvGrpSpPr/>
          <p:nvPr/>
        </p:nvGrpSpPr>
        <p:grpSpPr>
          <a:xfrm>
            <a:off x="1505198" y="6335013"/>
            <a:ext cx="3300918" cy="3841068"/>
            <a:chOff x="0" y="0"/>
            <a:chExt cx="4401224" cy="5121424"/>
          </a:xfrm>
        </p:grpSpPr>
        <p:grpSp>
          <p:nvGrpSpPr>
            <p:cNvPr id="15" name="Group 15"/>
            <p:cNvGrpSpPr/>
            <p:nvPr/>
          </p:nvGrpSpPr>
          <p:grpSpPr>
            <a:xfrm>
              <a:off x="0" y="0"/>
              <a:ext cx="4401224" cy="5121424"/>
              <a:chOff x="0" y="0"/>
              <a:chExt cx="698500" cy="812800"/>
            </a:xfrm>
          </p:grpSpPr>
          <p:sp>
            <p:nvSpPr>
              <p:cNvPr id="16" name="Freeform 16"/>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FFFFFF"/>
              </a:solidFill>
              <a:ln w="76200" cap="sq">
                <a:solidFill>
                  <a:srgbClr val="225B96"/>
                </a:solidFill>
                <a:prstDash val="solid"/>
                <a:miter/>
              </a:ln>
            </p:spPr>
          </p:sp>
          <p:sp>
            <p:nvSpPr>
              <p:cNvPr id="17" name="TextBox 17"/>
              <p:cNvSpPr txBox="1"/>
              <p:nvPr/>
            </p:nvSpPr>
            <p:spPr>
              <a:xfrm>
                <a:off x="0" y="101600"/>
                <a:ext cx="698500" cy="571500"/>
              </a:xfrm>
              <a:prstGeom prst="rect">
                <a:avLst/>
              </a:prstGeom>
            </p:spPr>
            <p:txBody>
              <a:bodyPr lIns="28194" tIns="28194" rIns="28194" bIns="28194" rtlCol="0" anchor="ctr"/>
              <a:lstStyle/>
              <a:p>
                <a:pPr algn="ctr">
                  <a:lnSpc>
                    <a:spcPts val="2659"/>
                  </a:lnSpc>
                  <a:spcBef>
                    <a:spcPct val="0"/>
                  </a:spcBef>
                </a:pPr>
                <a:endParaRPr/>
              </a:p>
            </p:txBody>
          </p:sp>
        </p:grpSp>
        <p:grpSp>
          <p:nvGrpSpPr>
            <p:cNvPr id="18" name="Group 18"/>
            <p:cNvGrpSpPr/>
            <p:nvPr/>
          </p:nvGrpSpPr>
          <p:grpSpPr>
            <a:xfrm>
              <a:off x="293605" y="341649"/>
              <a:ext cx="3814014" cy="4438126"/>
              <a:chOff x="0" y="0"/>
              <a:chExt cx="698500" cy="812800"/>
            </a:xfrm>
          </p:grpSpPr>
          <p:sp>
            <p:nvSpPr>
              <p:cNvPr id="19" name="Freeform 19"/>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blipFill>
                <a:blip r:embed="rId3"/>
                <a:stretch>
                  <a:fillRect l="-8986" r="-8986"/>
                </a:stretch>
              </a:blipFill>
              <a:ln cap="sq">
                <a:noFill/>
                <a:prstDash val="solid"/>
                <a:miter/>
              </a:ln>
            </p:spPr>
          </p:sp>
        </p:grpSp>
      </p:grpSp>
      <p:sp>
        <p:nvSpPr>
          <p:cNvPr id="20" name="Freeform 20"/>
          <p:cNvSpPr/>
          <p:nvPr/>
        </p:nvSpPr>
        <p:spPr>
          <a:xfrm>
            <a:off x="11620260" y="46996"/>
            <a:ext cx="6403984" cy="2926821"/>
          </a:xfrm>
          <a:custGeom>
            <a:avLst/>
            <a:gdLst/>
            <a:ahLst/>
            <a:cxnLst/>
            <a:rect l="l" t="t" r="r" b="b"/>
            <a:pathLst>
              <a:path w="6403984" h="2926821">
                <a:moveTo>
                  <a:pt x="0" y="0"/>
                </a:moveTo>
                <a:lnTo>
                  <a:pt x="6403983" y="0"/>
                </a:lnTo>
                <a:lnTo>
                  <a:pt x="6403983" y="2926821"/>
                </a:lnTo>
                <a:lnTo>
                  <a:pt x="0" y="2926821"/>
                </a:lnTo>
                <a:lnTo>
                  <a:pt x="0" y="0"/>
                </a:lnTo>
                <a:close/>
              </a:path>
            </a:pathLst>
          </a:custGeom>
          <a:blipFill>
            <a:blip r:embed="rId4"/>
            <a:stretch>
              <a:fillRect/>
            </a:stretch>
          </a:blipFill>
        </p:spPr>
      </p:sp>
      <p:sp>
        <p:nvSpPr>
          <p:cNvPr id="21" name="TextBox 21"/>
          <p:cNvSpPr txBox="1"/>
          <p:nvPr/>
        </p:nvSpPr>
        <p:spPr>
          <a:xfrm>
            <a:off x="6568702" y="2366410"/>
            <a:ext cx="11719298" cy="838200"/>
          </a:xfrm>
          <a:prstGeom prst="rect">
            <a:avLst/>
          </a:prstGeom>
        </p:spPr>
        <p:txBody>
          <a:bodyPr lIns="0" tIns="0" rIns="0" bIns="0" rtlCol="0" anchor="t">
            <a:spAutoFit/>
          </a:bodyPr>
          <a:lstStyle/>
          <a:p>
            <a:pPr algn="l">
              <a:lnSpc>
                <a:spcPts val="6674"/>
              </a:lnSpc>
            </a:pPr>
            <a:r>
              <a:rPr lang="en-US" sz="5562" b="1">
                <a:solidFill>
                  <a:srgbClr val="15497F"/>
                </a:solidFill>
                <a:latin typeface="Inter Ultra-Bold"/>
                <a:ea typeface="Inter Ultra-Bold"/>
                <a:cs typeface="Inter Ultra-Bold"/>
                <a:sym typeface="Inter Ultra-Bold"/>
              </a:rPr>
              <a:t>Real Case: Trezor.</a:t>
            </a:r>
          </a:p>
        </p:txBody>
      </p:sp>
      <p:grpSp>
        <p:nvGrpSpPr>
          <p:cNvPr id="22" name="Group 22"/>
          <p:cNvGrpSpPr/>
          <p:nvPr/>
        </p:nvGrpSpPr>
        <p:grpSpPr>
          <a:xfrm>
            <a:off x="17516245" y="3736713"/>
            <a:ext cx="1538100" cy="1789789"/>
            <a:chOff x="0" y="0"/>
            <a:chExt cx="698500" cy="812800"/>
          </a:xfrm>
        </p:grpSpPr>
        <p:sp>
          <p:nvSpPr>
            <p:cNvPr id="23" name="Freeform 23"/>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000000">
                <a:alpha val="0"/>
              </a:srgbClr>
            </a:solidFill>
            <a:ln w="76200" cap="sq">
              <a:solidFill>
                <a:srgbClr val="225B96"/>
              </a:solidFill>
              <a:prstDash val="solid"/>
              <a:miter/>
            </a:ln>
          </p:spPr>
        </p:sp>
        <p:sp>
          <p:nvSpPr>
            <p:cNvPr id="24" name="TextBox 24"/>
            <p:cNvSpPr txBox="1"/>
            <p:nvPr/>
          </p:nvSpPr>
          <p:spPr>
            <a:xfrm>
              <a:off x="0" y="101600"/>
              <a:ext cx="698500" cy="571500"/>
            </a:xfrm>
            <a:prstGeom prst="rect">
              <a:avLst/>
            </a:prstGeom>
          </p:spPr>
          <p:txBody>
            <a:bodyPr lIns="28194" tIns="28194" rIns="28194" bIns="28194" rtlCol="0" anchor="ctr"/>
            <a:lstStyle/>
            <a:p>
              <a:pPr algn="ctr">
                <a:lnSpc>
                  <a:spcPts val="2659"/>
                </a:lnSpc>
                <a:spcBef>
                  <a:spcPct val="0"/>
                </a:spcBef>
              </a:pPr>
              <a:endParaRPr/>
            </a:p>
          </p:txBody>
        </p:sp>
      </p:grpSp>
      <p:grpSp>
        <p:nvGrpSpPr>
          <p:cNvPr id="25" name="Group 25"/>
          <p:cNvGrpSpPr/>
          <p:nvPr/>
        </p:nvGrpSpPr>
        <p:grpSpPr>
          <a:xfrm>
            <a:off x="4037065" y="-978694"/>
            <a:ext cx="1538100" cy="1789789"/>
            <a:chOff x="0" y="0"/>
            <a:chExt cx="698500" cy="812800"/>
          </a:xfrm>
        </p:grpSpPr>
        <p:sp>
          <p:nvSpPr>
            <p:cNvPr id="26" name="Freeform 26"/>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000000">
                <a:alpha val="0"/>
              </a:srgbClr>
            </a:solidFill>
            <a:ln w="76200" cap="sq">
              <a:solidFill>
                <a:srgbClr val="225B96"/>
              </a:solidFill>
              <a:prstDash val="solid"/>
              <a:miter/>
            </a:ln>
          </p:spPr>
        </p:sp>
        <p:sp>
          <p:nvSpPr>
            <p:cNvPr id="27" name="TextBox 27"/>
            <p:cNvSpPr txBox="1"/>
            <p:nvPr/>
          </p:nvSpPr>
          <p:spPr>
            <a:xfrm>
              <a:off x="0" y="101600"/>
              <a:ext cx="698500" cy="571500"/>
            </a:xfrm>
            <a:prstGeom prst="rect">
              <a:avLst/>
            </a:prstGeom>
          </p:spPr>
          <p:txBody>
            <a:bodyPr lIns="28194" tIns="28194" rIns="28194" bIns="28194" rtlCol="0" anchor="ctr"/>
            <a:lstStyle/>
            <a:p>
              <a:pPr algn="ctr">
                <a:lnSpc>
                  <a:spcPts val="2659"/>
                </a:lnSpc>
                <a:spcBef>
                  <a:spcPct val="0"/>
                </a:spcBef>
              </a:pPr>
              <a:endParaRPr/>
            </a:p>
          </p:txBody>
        </p:sp>
      </p:grpSp>
      <p:sp>
        <p:nvSpPr>
          <p:cNvPr id="28" name="TextBox 28"/>
          <p:cNvSpPr txBox="1"/>
          <p:nvPr/>
        </p:nvSpPr>
        <p:spPr>
          <a:xfrm>
            <a:off x="6568702" y="3194175"/>
            <a:ext cx="9151962" cy="1949325"/>
          </a:xfrm>
          <a:prstGeom prst="rect">
            <a:avLst/>
          </a:prstGeom>
        </p:spPr>
        <p:txBody>
          <a:bodyPr lIns="0" tIns="0" rIns="0" bIns="0" rtlCol="0" anchor="t">
            <a:spAutoFit/>
          </a:bodyPr>
          <a:lstStyle/>
          <a:p>
            <a:pPr algn="just">
              <a:lnSpc>
                <a:spcPts val="3130"/>
              </a:lnSpc>
            </a:pPr>
            <a:r>
              <a:rPr lang="en-US" sz="2524" dirty="0">
                <a:solidFill>
                  <a:srgbClr val="000000"/>
                </a:solidFill>
                <a:latin typeface="Inter"/>
                <a:ea typeface="Inter"/>
                <a:cs typeface="Inter"/>
                <a:sym typeface="Inter"/>
              </a:rPr>
              <a:t>A place where you discover something valuable for yourself, your loved ones, your employees, or your clients.</a:t>
            </a:r>
          </a:p>
          <a:p>
            <a:pPr algn="just">
              <a:lnSpc>
                <a:spcPts val="3130"/>
              </a:lnSpc>
            </a:pPr>
            <a:r>
              <a:rPr lang="en-US" sz="2524" dirty="0">
                <a:solidFill>
                  <a:srgbClr val="000000"/>
                </a:solidFill>
                <a:latin typeface="Inter"/>
                <a:ea typeface="Inter"/>
                <a:cs typeface="Inter"/>
                <a:sym typeface="Inter"/>
              </a:rPr>
              <a:t>Trezor.mu is a trusted online marketplace serving both B2B and B2C, designed to feel like a little escape with every purchase. Let’s the Treasure hunt begin!!!</a:t>
            </a:r>
          </a:p>
        </p:txBody>
      </p:sp>
      <p:sp>
        <p:nvSpPr>
          <p:cNvPr id="29" name="TextBox 29"/>
          <p:cNvSpPr txBox="1"/>
          <p:nvPr/>
        </p:nvSpPr>
        <p:spPr>
          <a:xfrm>
            <a:off x="6597277" y="7276122"/>
            <a:ext cx="9151962" cy="1949325"/>
          </a:xfrm>
          <a:prstGeom prst="rect">
            <a:avLst/>
          </a:prstGeom>
        </p:spPr>
        <p:txBody>
          <a:bodyPr lIns="0" tIns="0" rIns="0" bIns="0" rtlCol="0" anchor="t">
            <a:spAutoFit/>
          </a:bodyPr>
          <a:lstStyle/>
          <a:p>
            <a:pPr algn="just">
              <a:lnSpc>
                <a:spcPts val="3130"/>
              </a:lnSpc>
            </a:pPr>
            <a:r>
              <a:rPr lang="en-US" sz="2524">
                <a:solidFill>
                  <a:srgbClr val="000000"/>
                </a:solidFill>
                <a:latin typeface="Inter"/>
                <a:ea typeface="Inter"/>
                <a:cs typeface="Inter"/>
                <a:sym typeface="Inter"/>
              </a:rPr>
              <a:t>Many of us don’t pamper ourselves—or our loved ones—often enough, usually because of quality concerns or high costs. With Trezor.mu, they’ve curated products that are crafted primarily by women entrepreneurs such as CharlotteSkin, Cresent Cellars, and Personality Organics.</a:t>
            </a:r>
          </a:p>
        </p:txBody>
      </p:sp>
      <p:sp>
        <p:nvSpPr>
          <p:cNvPr id="30" name="TextBox 30"/>
          <p:cNvSpPr txBox="1"/>
          <p:nvPr/>
        </p:nvSpPr>
        <p:spPr>
          <a:xfrm>
            <a:off x="6568702" y="6435510"/>
            <a:ext cx="11719298" cy="676275"/>
          </a:xfrm>
          <a:prstGeom prst="rect">
            <a:avLst/>
          </a:prstGeom>
        </p:spPr>
        <p:txBody>
          <a:bodyPr lIns="0" tIns="0" rIns="0" bIns="0" rtlCol="0" anchor="t">
            <a:spAutoFit/>
          </a:bodyPr>
          <a:lstStyle/>
          <a:p>
            <a:pPr algn="l">
              <a:lnSpc>
                <a:spcPts val="5474"/>
              </a:lnSpc>
            </a:pPr>
            <a:r>
              <a:rPr lang="en-US" sz="4562" b="1">
                <a:solidFill>
                  <a:srgbClr val="15497F"/>
                </a:solidFill>
                <a:latin typeface="Inter Ultra-Bold"/>
                <a:ea typeface="Inter Ultra-Bold"/>
                <a:cs typeface="Inter Ultra-Bold"/>
                <a:sym typeface="Inter Ultra-Bold"/>
              </a:rPr>
              <a:t>Be a support to Women Entrepreneurs</a:t>
            </a:r>
          </a:p>
        </p:txBody>
      </p:sp>
      <p:sp>
        <p:nvSpPr>
          <p:cNvPr id="31" name="TextBox 29">
            <a:extLst>
              <a:ext uri="{FF2B5EF4-FFF2-40B4-BE49-F238E27FC236}">
                <a16:creationId xmlns:a16="http://schemas.microsoft.com/office/drawing/2014/main" id="{5C6DE2EB-910F-13F9-E291-62EF3C161EA3}"/>
              </a:ext>
            </a:extLst>
          </p:cNvPr>
          <p:cNvSpPr txBox="1"/>
          <p:nvPr/>
        </p:nvSpPr>
        <p:spPr>
          <a:xfrm>
            <a:off x="5026320" y="9324846"/>
            <a:ext cx="11719298" cy="741037"/>
          </a:xfrm>
          <a:prstGeom prst="rect">
            <a:avLst/>
          </a:prstGeom>
        </p:spPr>
        <p:txBody>
          <a:bodyPr lIns="0" tIns="0" rIns="0" bIns="0" rtlCol="0" anchor="t">
            <a:spAutoFit/>
          </a:bodyPr>
          <a:lstStyle/>
          <a:p>
            <a:pPr>
              <a:lnSpc>
                <a:spcPts val="6194"/>
              </a:lnSpc>
            </a:pPr>
            <a:r>
              <a:rPr lang="en-US" sz="4000" b="1" dirty="0">
                <a:solidFill>
                  <a:srgbClr val="15497F"/>
                </a:solidFill>
                <a:latin typeface="Inter Bold"/>
                <a:ea typeface="Inter Bold"/>
                <a:cs typeface="Inter Bold"/>
                <a:sym typeface="Inter Bold"/>
              </a:rPr>
              <a:t>By Hidayat Ally Banbony</a:t>
            </a:r>
            <a:endParaRPr lang="en-US" sz="5162" b="1" dirty="0">
              <a:solidFill>
                <a:srgbClr val="15497F"/>
              </a:solidFill>
              <a:latin typeface="Inter Bold"/>
              <a:ea typeface="Inter Bold"/>
              <a:cs typeface="Inter Bold"/>
              <a:sym typeface="Inter Bold"/>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63264" y="-2924535"/>
            <a:ext cx="4882514" cy="5681471"/>
            <a:chOff x="0" y="0"/>
            <a:chExt cx="698500" cy="812800"/>
          </a:xfrm>
        </p:grpSpPr>
        <p:sp>
          <p:nvSpPr>
            <p:cNvPr id="3" name="Freeform 3"/>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4" name="TextBox 4"/>
            <p:cNvSpPr txBox="1"/>
            <p:nvPr/>
          </p:nvSpPr>
          <p:spPr>
            <a:xfrm>
              <a:off x="0" y="111125"/>
              <a:ext cx="698500" cy="561975"/>
            </a:xfrm>
            <a:prstGeom prst="rect">
              <a:avLst/>
            </a:prstGeom>
          </p:spPr>
          <p:txBody>
            <a:bodyPr lIns="50800" tIns="50800" rIns="50800" bIns="50800" rtlCol="0" anchor="ctr"/>
            <a:lstStyle/>
            <a:p>
              <a:pPr algn="ctr">
                <a:lnSpc>
                  <a:spcPts val="2520"/>
                </a:lnSpc>
                <a:spcBef>
                  <a:spcPct val="0"/>
                </a:spcBef>
              </a:pPr>
              <a:endParaRPr/>
            </a:p>
          </p:txBody>
        </p:sp>
      </p:grpSp>
      <p:grpSp>
        <p:nvGrpSpPr>
          <p:cNvPr id="5" name="Group 5"/>
          <p:cNvGrpSpPr/>
          <p:nvPr/>
        </p:nvGrpSpPr>
        <p:grpSpPr>
          <a:xfrm>
            <a:off x="1802918" y="2417923"/>
            <a:ext cx="4413663" cy="5352423"/>
            <a:chOff x="0" y="0"/>
            <a:chExt cx="698500" cy="847067"/>
          </a:xfrm>
        </p:grpSpPr>
        <p:sp>
          <p:nvSpPr>
            <p:cNvPr id="6" name="Freeform 6"/>
            <p:cNvSpPr/>
            <p:nvPr/>
          </p:nvSpPr>
          <p:spPr>
            <a:xfrm>
              <a:off x="0" y="0"/>
              <a:ext cx="698500" cy="847067"/>
            </a:xfrm>
            <a:custGeom>
              <a:avLst/>
              <a:gdLst/>
              <a:ahLst/>
              <a:cxnLst/>
              <a:rect l="l" t="t" r="r" b="b"/>
              <a:pathLst>
                <a:path w="698500" h="847067">
                  <a:moveTo>
                    <a:pt x="349250" y="0"/>
                  </a:moveTo>
                  <a:lnTo>
                    <a:pt x="698500" y="203200"/>
                  </a:lnTo>
                  <a:lnTo>
                    <a:pt x="698500" y="643867"/>
                  </a:lnTo>
                  <a:lnTo>
                    <a:pt x="349250" y="847067"/>
                  </a:lnTo>
                  <a:lnTo>
                    <a:pt x="0" y="643867"/>
                  </a:lnTo>
                  <a:lnTo>
                    <a:pt x="0" y="203200"/>
                  </a:lnTo>
                  <a:lnTo>
                    <a:pt x="349250"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7" name="TextBox 7"/>
            <p:cNvSpPr txBox="1"/>
            <p:nvPr/>
          </p:nvSpPr>
          <p:spPr>
            <a:xfrm>
              <a:off x="0" y="111125"/>
              <a:ext cx="698500" cy="596242"/>
            </a:xfrm>
            <a:prstGeom prst="rect">
              <a:avLst/>
            </a:prstGeom>
          </p:spPr>
          <p:txBody>
            <a:bodyPr lIns="50800" tIns="50800" rIns="50800" bIns="50800" rtlCol="0" anchor="ctr"/>
            <a:lstStyle/>
            <a:p>
              <a:pPr algn="ctr">
                <a:lnSpc>
                  <a:spcPts val="2520"/>
                </a:lnSpc>
                <a:spcBef>
                  <a:spcPct val="0"/>
                </a:spcBef>
              </a:pPr>
              <a:endParaRPr/>
            </a:p>
          </p:txBody>
        </p:sp>
      </p:grpSp>
      <p:grpSp>
        <p:nvGrpSpPr>
          <p:cNvPr id="8" name="Group 8"/>
          <p:cNvGrpSpPr/>
          <p:nvPr/>
        </p:nvGrpSpPr>
        <p:grpSpPr>
          <a:xfrm>
            <a:off x="1339416" y="814829"/>
            <a:ext cx="4877165" cy="5675247"/>
            <a:chOff x="0" y="0"/>
            <a:chExt cx="6502887" cy="7566996"/>
          </a:xfrm>
        </p:grpSpPr>
        <p:grpSp>
          <p:nvGrpSpPr>
            <p:cNvPr id="9" name="Group 9"/>
            <p:cNvGrpSpPr/>
            <p:nvPr/>
          </p:nvGrpSpPr>
          <p:grpSpPr>
            <a:xfrm>
              <a:off x="0" y="0"/>
              <a:ext cx="6502887" cy="7566996"/>
              <a:chOff x="0" y="0"/>
              <a:chExt cx="698500" cy="812800"/>
            </a:xfrm>
          </p:grpSpPr>
          <p:sp>
            <p:nvSpPr>
              <p:cNvPr id="10" name="Freeform 10"/>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FFFFFF"/>
              </a:solidFill>
              <a:ln w="76200" cap="sq">
                <a:solidFill>
                  <a:srgbClr val="225B96"/>
                </a:solidFill>
                <a:prstDash val="solid"/>
                <a:miter/>
              </a:ln>
            </p:spPr>
          </p:sp>
          <p:sp>
            <p:nvSpPr>
              <p:cNvPr id="11" name="TextBox 11"/>
              <p:cNvSpPr txBox="1"/>
              <p:nvPr/>
            </p:nvSpPr>
            <p:spPr>
              <a:xfrm>
                <a:off x="0" y="101600"/>
                <a:ext cx="698500" cy="571500"/>
              </a:xfrm>
              <a:prstGeom prst="rect">
                <a:avLst/>
              </a:prstGeom>
            </p:spPr>
            <p:txBody>
              <a:bodyPr lIns="28194" tIns="28194" rIns="28194" bIns="28194" rtlCol="0" anchor="ctr"/>
              <a:lstStyle/>
              <a:p>
                <a:pPr algn="ctr">
                  <a:lnSpc>
                    <a:spcPts val="2659"/>
                  </a:lnSpc>
                  <a:spcBef>
                    <a:spcPct val="0"/>
                  </a:spcBef>
                </a:pPr>
                <a:endParaRPr/>
              </a:p>
            </p:txBody>
          </p:sp>
        </p:grpSp>
        <p:grpSp>
          <p:nvGrpSpPr>
            <p:cNvPr id="12" name="Group 12"/>
            <p:cNvGrpSpPr/>
            <p:nvPr/>
          </p:nvGrpSpPr>
          <p:grpSpPr>
            <a:xfrm>
              <a:off x="433806" y="504792"/>
              <a:ext cx="5635275" cy="6557411"/>
              <a:chOff x="0" y="0"/>
              <a:chExt cx="698500" cy="812800"/>
            </a:xfrm>
          </p:grpSpPr>
          <p:sp>
            <p:nvSpPr>
              <p:cNvPr id="13" name="Freeform 13"/>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blipFill>
                <a:blip r:embed="rId2"/>
                <a:stretch>
                  <a:fillRect l="-17657" r="-17657"/>
                </a:stretch>
              </a:blipFill>
              <a:ln cap="sq">
                <a:noFill/>
                <a:prstDash val="solid"/>
                <a:miter/>
              </a:ln>
            </p:spPr>
          </p:sp>
        </p:grpSp>
      </p:grpSp>
      <p:grpSp>
        <p:nvGrpSpPr>
          <p:cNvPr id="14" name="Group 14"/>
          <p:cNvGrpSpPr/>
          <p:nvPr/>
        </p:nvGrpSpPr>
        <p:grpSpPr>
          <a:xfrm>
            <a:off x="1505198" y="6335013"/>
            <a:ext cx="3300918" cy="3841068"/>
            <a:chOff x="0" y="0"/>
            <a:chExt cx="4401224" cy="5121424"/>
          </a:xfrm>
        </p:grpSpPr>
        <p:grpSp>
          <p:nvGrpSpPr>
            <p:cNvPr id="15" name="Group 15"/>
            <p:cNvGrpSpPr/>
            <p:nvPr/>
          </p:nvGrpSpPr>
          <p:grpSpPr>
            <a:xfrm>
              <a:off x="0" y="0"/>
              <a:ext cx="4401224" cy="5121424"/>
              <a:chOff x="0" y="0"/>
              <a:chExt cx="698500" cy="812800"/>
            </a:xfrm>
          </p:grpSpPr>
          <p:sp>
            <p:nvSpPr>
              <p:cNvPr id="16" name="Freeform 16"/>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FFFFFF"/>
              </a:solidFill>
              <a:ln w="76200" cap="sq">
                <a:solidFill>
                  <a:srgbClr val="225B96"/>
                </a:solidFill>
                <a:prstDash val="solid"/>
                <a:miter/>
              </a:ln>
            </p:spPr>
          </p:sp>
          <p:sp>
            <p:nvSpPr>
              <p:cNvPr id="17" name="TextBox 17"/>
              <p:cNvSpPr txBox="1"/>
              <p:nvPr/>
            </p:nvSpPr>
            <p:spPr>
              <a:xfrm>
                <a:off x="0" y="101600"/>
                <a:ext cx="698500" cy="571500"/>
              </a:xfrm>
              <a:prstGeom prst="rect">
                <a:avLst/>
              </a:prstGeom>
            </p:spPr>
            <p:txBody>
              <a:bodyPr lIns="28194" tIns="28194" rIns="28194" bIns="28194" rtlCol="0" anchor="ctr"/>
              <a:lstStyle/>
              <a:p>
                <a:pPr algn="ctr">
                  <a:lnSpc>
                    <a:spcPts val="2659"/>
                  </a:lnSpc>
                  <a:spcBef>
                    <a:spcPct val="0"/>
                  </a:spcBef>
                </a:pPr>
                <a:endParaRPr/>
              </a:p>
            </p:txBody>
          </p:sp>
        </p:grpSp>
        <p:grpSp>
          <p:nvGrpSpPr>
            <p:cNvPr id="18" name="Group 18"/>
            <p:cNvGrpSpPr/>
            <p:nvPr/>
          </p:nvGrpSpPr>
          <p:grpSpPr>
            <a:xfrm>
              <a:off x="293605" y="341649"/>
              <a:ext cx="3814014" cy="4438126"/>
              <a:chOff x="0" y="0"/>
              <a:chExt cx="698500" cy="812800"/>
            </a:xfrm>
          </p:grpSpPr>
          <p:sp>
            <p:nvSpPr>
              <p:cNvPr id="19" name="Freeform 19"/>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blipFill>
                <a:blip r:embed="rId3"/>
                <a:stretch>
                  <a:fillRect l="-8986" r="-8986"/>
                </a:stretch>
              </a:blipFill>
              <a:ln cap="sq">
                <a:noFill/>
                <a:prstDash val="solid"/>
                <a:miter/>
              </a:ln>
            </p:spPr>
          </p:sp>
        </p:grpSp>
      </p:grpSp>
      <p:sp>
        <p:nvSpPr>
          <p:cNvPr id="20" name="Freeform 20"/>
          <p:cNvSpPr/>
          <p:nvPr/>
        </p:nvSpPr>
        <p:spPr>
          <a:xfrm>
            <a:off x="11620260" y="46996"/>
            <a:ext cx="6403984" cy="2926821"/>
          </a:xfrm>
          <a:custGeom>
            <a:avLst/>
            <a:gdLst/>
            <a:ahLst/>
            <a:cxnLst/>
            <a:rect l="l" t="t" r="r" b="b"/>
            <a:pathLst>
              <a:path w="6403984" h="2926821">
                <a:moveTo>
                  <a:pt x="0" y="0"/>
                </a:moveTo>
                <a:lnTo>
                  <a:pt x="6403983" y="0"/>
                </a:lnTo>
                <a:lnTo>
                  <a:pt x="6403983" y="2926821"/>
                </a:lnTo>
                <a:lnTo>
                  <a:pt x="0" y="2926821"/>
                </a:lnTo>
                <a:lnTo>
                  <a:pt x="0" y="0"/>
                </a:lnTo>
                <a:close/>
              </a:path>
            </a:pathLst>
          </a:custGeom>
          <a:blipFill>
            <a:blip r:embed="rId4"/>
            <a:stretch>
              <a:fillRect/>
            </a:stretch>
          </a:blipFill>
        </p:spPr>
      </p:sp>
      <p:sp>
        <p:nvSpPr>
          <p:cNvPr id="21" name="TextBox 21"/>
          <p:cNvSpPr txBox="1"/>
          <p:nvPr/>
        </p:nvSpPr>
        <p:spPr>
          <a:xfrm>
            <a:off x="6568702" y="1714755"/>
            <a:ext cx="11719298" cy="838200"/>
          </a:xfrm>
          <a:prstGeom prst="rect">
            <a:avLst/>
          </a:prstGeom>
        </p:spPr>
        <p:txBody>
          <a:bodyPr lIns="0" tIns="0" rIns="0" bIns="0" rtlCol="0" anchor="t">
            <a:spAutoFit/>
          </a:bodyPr>
          <a:lstStyle/>
          <a:p>
            <a:pPr algn="l">
              <a:lnSpc>
                <a:spcPts val="6674"/>
              </a:lnSpc>
            </a:pPr>
            <a:r>
              <a:rPr lang="en-US" sz="5562" b="1">
                <a:solidFill>
                  <a:srgbClr val="15497F"/>
                </a:solidFill>
                <a:latin typeface="Inter Ultra-Bold"/>
                <a:ea typeface="Inter Ultra-Bold"/>
                <a:cs typeface="Inter Ultra-Bold"/>
                <a:sym typeface="Inter Ultra-Bold"/>
              </a:rPr>
              <a:t>Payment:</a:t>
            </a:r>
          </a:p>
        </p:txBody>
      </p:sp>
      <p:grpSp>
        <p:nvGrpSpPr>
          <p:cNvPr id="22" name="Group 22"/>
          <p:cNvGrpSpPr/>
          <p:nvPr/>
        </p:nvGrpSpPr>
        <p:grpSpPr>
          <a:xfrm>
            <a:off x="17516245" y="3736713"/>
            <a:ext cx="1538100" cy="1789789"/>
            <a:chOff x="0" y="0"/>
            <a:chExt cx="698500" cy="812800"/>
          </a:xfrm>
        </p:grpSpPr>
        <p:sp>
          <p:nvSpPr>
            <p:cNvPr id="23" name="Freeform 23"/>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000000">
                <a:alpha val="0"/>
              </a:srgbClr>
            </a:solidFill>
            <a:ln w="76200" cap="sq">
              <a:solidFill>
                <a:srgbClr val="225B96"/>
              </a:solidFill>
              <a:prstDash val="solid"/>
              <a:miter/>
            </a:ln>
          </p:spPr>
        </p:sp>
        <p:sp>
          <p:nvSpPr>
            <p:cNvPr id="24" name="TextBox 24"/>
            <p:cNvSpPr txBox="1"/>
            <p:nvPr/>
          </p:nvSpPr>
          <p:spPr>
            <a:xfrm>
              <a:off x="0" y="101600"/>
              <a:ext cx="698500" cy="571500"/>
            </a:xfrm>
            <a:prstGeom prst="rect">
              <a:avLst/>
            </a:prstGeom>
          </p:spPr>
          <p:txBody>
            <a:bodyPr lIns="28194" tIns="28194" rIns="28194" bIns="28194" rtlCol="0" anchor="ctr"/>
            <a:lstStyle/>
            <a:p>
              <a:pPr algn="ctr">
                <a:lnSpc>
                  <a:spcPts val="2659"/>
                </a:lnSpc>
                <a:spcBef>
                  <a:spcPct val="0"/>
                </a:spcBef>
              </a:pPr>
              <a:endParaRPr/>
            </a:p>
          </p:txBody>
        </p:sp>
      </p:grpSp>
      <p:grpSp>
        <p:nvGrpSpPr>
          <p:cNvPr id="25" name="Group 25"/>
          <p:cNvGrpSpPr/>
          <p:nvPr/>
        </p:nvGrpSpPr>
        <p:grpSpPr>
          <a:xfrm>
            <a:off x="4037065" y="-978694"/>
            <a:ext cx="1538100" cy="1789789"/>
            <a:chOff x="0" y="0"/>
            <a:chExt cx="698500" cy="812800"/>
          </a:xfrm>
        </p:grpSpPr>
        <p:sp>
          <p:nvSpPr>
            <p:cNvPr id="26" name="Freeform 26"/>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000000">
                <a:alpha val="0"/>
              </a:srgbClr>
            </a:solidFill>
            <a:ln w="76200" cap="sq">
              <a:solidFill>
                <a:srgbClr val="225B96"/>
              </a:solidFill>
              <a:prstDash val="solid"/>
              <a:miter/>
            </a:ln>
          </p:spPr>
        </p:sp>
        <p:sp>
          <p:nvSpPr>
            <p:cNvPr id="27" name="TextBox 27"/>
            <p:cNvSpPr txBox="1"/>
            <p:nvPr/>
          </p:nvSpPr>
          <p:spPr>
            <a:xfrm>
              <a:off x="0" y="101600"/>
              <a:ext cx="698500" cy="571500"/>
            </a:xfrm>
            <a:prstGeom prst="rect">
              <a:avLst/>
            </a:prstGeom>
          </p:spPr>
          <p:txBody>
            <a:bodyPr lIns="28194" tIns="28194" rIns="28194" bIns="28194" rtlCol="0" anchor="ctr"/>
            <a:lstStyle/>
            <a:p>
              <a:pPr algn="ctr">
                <a:lnSpc>
                  <a:spcPts val="2659"/>
                </a:lnSpc>
                <a:spcBef>
                  <a:spcPct val="0"/>
                </a:spcBef>
              </a:pPr>
              <a:endParaRPr/>
            </a:p>
          </p:txBody>
        </p:sp>
      </p:grpSp>
      <p:sp>
        <p:nvSpPr>
          <p:cNvPr id="28" name="TextBox 28"/>
          <p:cNvSpPr txBox="1"/>
          <p:nvPr/>
        </p:nvSpPr>
        <p:spPr>
          <a:xfrm>
            <a:off x="6568702" y="2542520"/>
            <a:ext cx="9151962" cy="3120900"/>
          </a:xfrm>
          <a:prstGeom prst="rect">
            <a:avLst/>
          </a:prstGeom>
        </p:spPr>
        <p:txBody>
          <a:bodyPr lIns="0" tIns="0" rIns="0" bIns="0" rtlCol="0" anchor="t">
            <a:spAutoFit/>
          </a:bodyPr>
          <a:lstStyle/>
          <a:p>
            <a:pPr algn="just">
              <a:lnSpc>
                <a:spcPts val="3130"/>
              </a:lnSpc>
            </a:pPr>
            <a:r>
              <a:rPr lang="en-US" sz="2524">
                <a:solidFill>
                  <a:srgbClr val="000000"/>
                </a:solidFill>
                <a:latin typeface="Inter"/>
                <a:ea typeface="Inter"/>
                <a:cs typeface="Inter"/>
                <a:sym typeface="Inter"/>
              </a:rPr>
              <a:t>At present, they do not use a traditional payment gateway due to high costs and the fact that many Mauritians remain hesitant to pay online directly.</a:t>
            </a:r>
          </a:p>
          <a:p>
            <a:pPr algn="just">
              <a:lnSpc>
                <a:spcPts val="3130"/>
              </a:lnSpc>
            </a:pPr>
            <a:endParaRPr lang="en-US" sz="2524">
              <a:solidFill>
                <a:srgbClr val="000000"/>
              </a:solidFill>
              <a:latin typeface="Inter"/>
              <a:ea typeface="Inter"/>
              <a:cs typeface="Inter"/>
              <a:sym typeface="Inter"/>
            </a:endParaRPr>
          </a:p>
          <a:p>
            <a:pPr algn="just">
              <a:lnSpc>
                <a:spcPts val="3130"/>
              </a:lnSpc>
            </a:pPr>
            <a:r>
              <a:rPr lang="en-US" sz="2524">
                <a:solidFill>
                  <a:srgbClr val="000000"/>
                </a:solidFill>
                <a:latin typeface="Inter"/>
                <a:ea typeface="Inter"/>
                <a:cs typeface="Inter"/>
                <a:sym typeface="Inter"/>
              </a:rPr>
              <a:t>Instead, they rely on MCB Juice, a trusted and widely adopted solution. Once a payment is made, we are instantly notified through the transfer then the products are delivered —ensuring both security and reliability.</a:t>
            </a:r>
          </a:p>
        </p:txBody>
      </p:sp>
      <p:sp>
        <p:nvSpPr>
          <p:cNvPr id="29" name="TextBox 29"/>
          <p:cNvSpPr txBox="1"/>
          <p:nvPr/>
        </p:nvSpPr>
        <p:spPr>
          <a:xfrm>
            <a:off x="6568702" y="5818242"/>
            <a:ext cx="11719298" cy="838200"/>
          </a:xfrm>
          <a:prstGeom prst="rect">
            <a:avLst/>
          </a:prstGeom>
        </p:spPr>
        <p:txBody>
          <a:bodyPr lIns="0" tIns="0" rIns="0" bIns="0" rtlCol="0" anchor="t">
            <a:spAutoFit/>
          </a:bodyPr>
          <a:lstStyle/>
          <a:p>
            <a:pPr algn="l">
              <a:lnSpc>
                <a:spcPts val="6674"/>
              </a:lnSpc>
            </a:pPr>
            <a:r>
              <a:rPr lang="en-US" sz="5562" b="1">
                <a:solidFill>
                  <a:srgbClr val="15497F"/>
                </a:solidFill>
                <a:latin typeface="Inter Ultra-Bold"/>
                <a:ea typeface="Inter Ultra-Bold"/>
                <a:cs typeface="Inter Ultra-Bold"/>
                <a:sym typeface="Inter Ultra-Bold"/>
              </a:rPr>
              <a:t>Challenges:</a:t>
            </a:r>
          </a:p>
        </p:txBody>
      </p:sp>
      <p:sp>
        <p:nvSpPr>
          <p:cNvPr id="30" name="TextBox 30"/>
          <p:cNvSpPr txBox="1"/>
          <p:nvPr/>
        </p:nvSpPr>
        <p:spPr>
          <a:xfrm>
            <a:off x="6568702" y="6699860"/>
            <a:ext cx="9151962" cy="3120900"/>
          </a:xfrm>
          <a:prstGeom prst="rect">
            <a:avLst/>
          </a:prstGeom>
        </p:spPr>
        <p:txBody>
          <a:bodyPr lIns="0" tIns="0" rIns="0" bIns="0" rtlCol="0" anchor="t">
            <a:spAutoFit/>
          </a:bodyPr>
          <a:lstStyle/>
          <a:p>
            <a:pPr marL="545057" lvl="1" indent="-272529" algn="just">
              <a:lnSpc>
                <a:spcPts val="3130"/>
              </a:lnSpc>
              <a:buFont typeface="Arial"/>
              <a:buChar char="•"/>
            </a:pPr>
            <a:r>
              <a:rPr lang="en-US" sz="2524">
                <a:solidFill>
                  <a:srgbClr val="000000"/>
                </a:solidFill>
                <a:latin typeface="Inter"/>
                <a:ea typeface="Inter"/>
                <a:cs typeface="Inter"/>
                <a:sym typeface="Inter"/>
              </a:rPr>
              <a:t>Visibility – Gaining public trust is difficult, especially with the rise of fraudulent e-commerce websites.</a:t>
            </a:r>
          </a:p>
          <a:p>
            <a:pPr marL="545057" lvl="1" indent="-272529" algn="just">
              <a:lnSpc>
                <a:spcPts val="3130"/>
              </a:lnSpc>
              <a:buFont typeface="Arial"/>
              <a:buChar char="•"/>
            </a:pPr>
            <a:r>
              <a:rPr lang="en-US" sz="2524">
                <a:solidFill>
                  <a:srgbClr val="000000"/>
                </a:solidFill>
                <a:latin typeface="Inter"/>
                <a:ea typeface="Inter"/>
                <a:cs typeface="Inter"/>
                <a:sym typeface="Inter"/>
              </a:rPr>
              <a:t>Investment – Significant time and financial resources are required to grow sustainably.</a:t>
            </a:r>
          </a:p>
          <a:p>
            <a:pPr marL="545057" lvl="1" indent="-272529" algn="just">
              <a:lnSpc>
                <a:spcPts val="3130"/>
              </a:lnSpc>
              <a:buFont typeface="Arial"/>
              <a:buChar char="•"/>
            </a:pPr>
            <a:r>
              <a:rPr lang="en-US" sz="2524">
                <a:solidFill>
                  <a:srgbClr val="000000"/>
                </a:solidFill>
                <a:latin typeface="Inter"/>
                <a:ea typeface="Inter"/>
                <a:cs typeface="Inter"/>
                <a:sym typeface="Inter"/>
              </a:rPr>
              <a:t>Maintenance &amp; Innovation – Constant updates and rebranding are needed to stay relevant and align with evolving market trends.</a:t>
            </a:r>
          </a:p>
          <a:p>
            <a:pPr marL="545057" lvl="1" indent="-272529" algn="just">
              <a:lnSpc>
                <a:spcPts val="3130"/>
              </a:lnSpc>
              <a:buFont typeface="Arial"/>
              <a:buChar char="•"/>
            </a:pPr>
            <a:r>
              <a:rPr lang="en-US" sz="2524">
                <a:solidFill>
                  <a:srgbClr val="000000"/>
                </a:solidFill>
                <a:latin typeface="Inter"/>
                <a:ea typeface="Inter"/>
                <a:cs typeface="Inter"/>
                <a:sym typeface="Inter"/>
              </a:rPr>
              <a:t>Specially in B2B - having simple appointment with hotels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63264" y="-2924535"/>
            <a:ext cx="4882514" cy="5681471"/>
            <a:chOff x="0" y="0"/>
            <a:chExt cx="698500" cy="812800"/>
          </a:xfrm>
        </p:grpSpPr>
        <p:sp>
          <p:nvSpPr>
            <p:cNvPr id="3" name="Freeform 3"/>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4" name="TextBox 4"/>
            <p:cNvSpPr txBox="1"/>
            <p:nvPr/>
          </p:nvSpPr>
          <p:spPr>
            <a:xfrm>
              <a:off x="0" y="111125"/>
              <a:ext cx="698500" cy="561975"/>
            </a:xfrm>
            <a:prstGeom prst="rect">
              <a:avLst/>
            </a:prstGeom>
          </p:spPr>
          <p:txBody>
            <a:bodyPr lIns="50800" tIns="50800" rIns="50800" bIns="50800" rtlCol="0" anchor="ctr"/>
            <a:lstStyle/>
            <a:p>
              <a:pPr algn="ctr">
                <a:lnSpc>
                  <a:spcPts val="2520"/>
                </a:lnSpc>
                <a:spcBef>
                  <a:spcPct val="0"/>
                </a:spcBef>
              </a:pPr>
              <a:endParaRPr/>
            </a:p>
          </p:txBody>
        </p:sp>
      </p:grpSp>
      <p:grpSp>
        <p:nvGrpSpPr>
          <p:cNvPr id="5" name="Group 5"/>
          <p:cNvGrpSpPr/>
          <p:nvPr/>
        </p:nvGrpSpPr>
        <p:grpSpPr>
          <a:xfrm>
            <a:off x="1802918" y="2417923"/>
            <a:ext cx="4413663" cy="5352423"/>
            <a:chOff x="0" y="0"/>
            <a:chExt cx="698500" cy="847067"/>
          </a:xfrm>
        </p:grpSpPr>
        <p:sp>
          <p:nvSpPr>
            <p:cNvPr id="6" name="Freeform 6"/>
            <p:cNvSpPr/>
            <p:nvPr/>
          </p:nvSpPr>
          <p:spPr>
            <a:xfrm>
              <a:off x="0" y="0"/>
              <a:ext cx="698500" cy="847067"/>
            </a:xfrm>
            <a:custGeom>
              <a:avLst/>
              <a:gdLst/>
              <a:ahLst/>
              <a:cxnLst/>
              <a:rect l="l" t="t" r="r" b="b"/>
              <a:pathLst>
                <a:path w="698500" h="847067">
                  <a:moveTo>
                    <a:pt x="349250" y="0"/>
                  </a:moveTo>
                  <a:lnTo>
                    <a:pt x="698500" y="203200"/>
                  </a:lnTo>
                  <a:lnTo>
                    <a:pt x="698500" y="643867"/>
                  </a:lnTo>
                  <a:lnTo>
                    <a:pt x="349250" y="847067"/>
                  </a:lnTo>
                  <a:lnTo>
                    <a:pt x="0" y="643867"/>
                  </a:lnTo>
                  <a:lnTo>
                    <a:pt x="0" y="203200"/>
                  </a:lnTo>
                  <a:lnTo>
                    <a:pt x="349250"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7" name="TextBox 7"/>
            <p:cNvSpPr txBox="1"/>
            <p:nvPr/>
          </p:nvSpPr>
          <p:spPr>
            <a:xfrm>
              <a:off x="0" y="111125"/>
              <a:ext cx="698500" cy="596242"/>
            </a:xfrm>
            <a:prstGeom prst="rect">
              <a:avLst/>
            </a:prstGeom>
          </p:spPr>
          <p:txBody>
            <a:bodyPr lIns="50800" tIns="50800" rIns="50800" bIns="50800" rtlCol="0" anchor="ctr"/>
            <a:lstStyle/>
            <a:p>
              <a:pPr algn="ctr">
                <a:lnSpc>
                  <a:spcPts val="2520"/>
                </a:lnSpc>
                <a:spcBef>
                  <a:spcPct val="0"/>
                </a:spcBef>
              </a:pPr>
              <a:endParaRPr/>
            </a:p>
          </p:txBody>
        </p:sp>
      </p:grpSp>
      <p:grpSp>
        <p:nvGrpSpPr>
          <p:cNvPr id="8" name="Group 8"/>
          <p:cNvGrpSpPr/>
          <p:nvPr/>
        </p:nvGrpSpPr>
        <p:grpSpPr>
          <a:xfrm>
            <a:off x="1339416" y="814829"/>
            <a:ext cx="4877165" cy="5675247"/>
            <a:chOff x="0" y="0"/>
            <a:chExt cx="6502887" cy="7566996"/>
          </a:xfrm>
        </p:grpSpPr>
        <p:grpSp>
          <p:nvGrpSpPr>
            <p:cNvPr id="9" name="Group 9"/>
            <p:cNvGrpSpPr/>
            <p:nvPr/>
          </p:nvGrpSpPr>
          <p:grpSpPr>
            <a:xfrm>
              <a:off x="0" y="0"/>
              <a:ext cx="6502887" cy="7566996"/>
              <a:chOff x="0" y="0"/>
              <a:chExt cx="698500" cy="812800"/>
            </a:xfrm>
          </p:grpSpPr>
          <p:sp>
            <p:nvSpPr>
              <p:cNvPr id="10" name="Freeform 10"/>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FFFFFF"/>
              </a:solidFill>
              <a:ln w="76200" cap="sq">
                <a:solidFill>
                  <a:srgbClr val="225B96"/>
                </a:solidFill>
                <a:prstDash val="solid"/>
                <a:miter/>
              </a:ln>
            </p:spPr>
          </p:sp>
          <p:sp>
            <p:nvSpPr>
              <p:cNvPr id="11" name="TextBox 11"/>
              <p:cNvSpPr txBox="1"/>
              <p:nvPr/>
            </p:nvSpPr>
            <p:spPr>
              <a:xfrm>
                <a:off x="0" y="101600"/>
                <a:ext cx="698500" cy="571500"/>
              </a:xfrm>
              <a:prstGeom prst="rect">
                <a:avLst/>
              </a:prstGeom>
            </p:spPr>
            <p:txBody>
              <a:bodyPr lIns="28194" tIns="28194" rIns="28194" bIns="28194" rtlCol="0" anchor="ctr"/>
              <a:lstStyle/>
              <a:p>
                <a:pPr algn="ctr">
                  <a:lnSpc>
                    <a:spcPts val="2659"/>
                  </a:lnSpc>
                  <a:spcBef>
                    <a:spcPct val="0"/>
                  </a:spcBef>
                </a:pPr>
                <a:endParaRPr/>
              </a:p>
            </p:txBody>
          </p:sp>
        </p:grpSp>
        <p:grpSp>
          <p:nvGrpSpPr>
            <p:cNvPr id="12" name="Group 12"/>
            <p:cNvGrpSpPr/>
            <p:nvPr/>
          </p:nvGrpSpPr>
          <p:grpSpPr>
            <a:xfrm>
              <a:off x="433806" y="504792"/>
              <a:ext cx="5635275" cy="6557411"/>
              <a:chOff x="0" y="0"/>
              <a:chExt cx="698500" cy="812800"/>
            </a:xfrm>
          </p:grpSpPr>
          <p:sp>
            <p:nvSpPr>
              <p:cNvPr id="13" name="Freeform 13"/>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blipFill>
                <a:blip r:embed="rId2"/>
                <a:stretch>
                  <a:fillRect l="-17657" r="-17657"/>
                </a:stretch>
              </a:blipFill>
              <a:ln cap="sq">
                <a:noFill/>
                <a:prstDash val="solid"/>
                <a:miter/>
              </a:ln>
            </p:spPr>
          </p:sp>
        </p:grpSp>
      </p:grpSp>
      <p:grpSp>
        <p:nvGrpSpPr>
          <p:cNvPr id="14" name="Group 14"/>
          <p:cNvGrpSpPr/>
          <p:nvPr/>
        </p:nvGrpSpPr>
        <p:grpSpPr>
          <a:xfrm>
            <a:off x="1505198" y="6335013"/>
            <a:ext cx="3300918" cy="3841068"/>
            <a:chOff x="0" y="0"/>
            <a:chExt cx="4401224" cy="5121424"/>
          </a:xfrm>
        </p:grpSpPr>
        <p:grpSp>
          <p:nvGrpSpPr>
            <p:cNvPr id="15" name="Group 15"/>
            <p:cNvGrpSpPr/>
            <p:nvPr/>
          </p:nvGrpSpPr>
          <p:grpSpPr>
            <a:xfrm>
              <a:off x="0" y="0"/>
              <a:ext cx="4401224" cy="5121424"/>
              <a:chOff x="0" y="0"/>
              <a:chExt cx="698500" cy="812800"/>
            </a:xfrm>
          </p:grpSpPr>
          <p:sp>
            <p:nvSpPr>
              <p:cNvPr id="16" name="Freeform 16"/>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FFFFFF"/>
              </a:solidFill>
              <a:ln w="76200" cap="sq">
                <a:solidFill>
                  <a:srgbClr val="225B96"/>
                </a:solidFill>
                <a:prstDash val="solid"/>
                <a:miter/>
              </a:ln>
            </p:spPr>
          </p:sp>
          <p:sp>
            <p:nvSpPr>
              <p:cNvPr id="17" name="TextBox 17"/>
              <p:cNvSpPr txBox="1"/>
              <p:nvPr/>
            </p:nvSpPr>
            <p:spPr>
              <a:xfrm>
                <a:off x="0" y="101600"/>
                <a:ext cx="698500" cy="571500"/>
              </a:xfrm>
              <a:prstGeom prst="rect">
                <a:avLst/>
              </a:prstGeom>
            </p:spPr>
            <p:txBody>
              <a:bodyPr lIns="28194" tIns="28194" rIns="28194" bIns="28194" rtlCol="0" anchor="ctr"/>
              <a:lstStyle/>
              <a:p>
                <a:pPr algn="ctr">
                  <a:lnSpc>
                    <a:spcPts val="2659"/>
                  </a:lnSpc>
                  <a:spcBef>
                    <a:spcPct val="0"/>
                  </a:spcBef>
                </a:pPr>
                <a:endParaRPr/>
              </a:p>
            </p:txBody>
          </p:sp>
        </p:grpSp>
        <p:grpSp>
          <p:nvGrpSpPr>
            <p:cNvPr id="18" name="Group 18"/>
            <p:cNvGrpSpPr/>
            <p:nvPr/>
          </p:nvGrpSpPr>
          <p:grpSpPr>
            <a:xfrm>
              <a:off x="293605" y="341649"/>
              <a:ext cx="3814014" cy="4438126"/>
              <a:chOff x="0" y="0"/>
              <a:chExt cx="698500" cy="812800"/>
            </a:xfrm>
          </p:grpSpPr>
          <p:sp>
            <p:nvSpPr>
              <p:cNvPr id="19" name="Freeform 19"/>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blipFill>
                <a:blip r:embed="rId3"/>
                <a:stretch>
                  <a:fillRect l="-8986" r="-8986"/>
                </a:stretch>
              </a:blipFill>
              <a:ln cap="sq">
                <a:noFill/>
                <a:prstDash val="solid"/>
                <a:miter/>
              </a:ln>
            </p:spPr>
          </p:sp>
        </p:grpSp>
      </p:grpSp>
      <p:sp>
        <p:nvSpPr>
          <p:cNvPr id="20" name="Freeform 20"/>
          <p:cNvSpPr/>
          <p:nvPr/>
        </p:nvSpPr>
        <p:spPr>
          <a:xfrm>
            <a:off x="11620260" y="46996"/>
            <a:ext cx="6403984" cy="2926821"/>
          </a:xfrm>
          <a:custGeom>
            <a:avLst/>
            <a:gdLst/>
            <a:ahLst/>
            <a:cxnLst/>
            <a:rect l="l" t="t" r="r" b="b"/>
            <a:pathLst>
              <a:path w="6403984" h="2926821">
                <a:moveTo>
                  <a:pt x="0" y="0"/>
                </a:moveTo>
                <a:lnTo>
                  <a:pt x="6403983" y="0"/>
                </a:lnTo>
                <a:lnTo>
                  <a:pt x="6403983" y="2926821"/>
                </a:lnTo>
                <a:lnTo>
                  <a:pt x="0" y="2926821"/>
                </a:lnTo>
                <a:lnTo>
                  <a:pt x="0" y="0"/>
                </a:lnTo>
                <a:close/>
              </a:path>
            </a:pathLst>
          </a:custGeom>
          <a:blipFill>
            <a:blip r:embed="rId4"/>
            <a:stretch>
              <a:fillRect/>
            </a:stretch>
          </a:blipFill>
        </p:spPr>
      </p:sp>
      <p:grpSp>
        <p:nvGrpSpPr>
          <p:cNvPr id="21" name="Group 21"/>
          <p:cNvGrpSpPr/>
          <p:nvPr/>
        </p:nvGrpSpPr>
        <p:grpSpPr>
          <a:xfrm>
            <a:off x="17516245" y="3736713"/>
            <a:ext cx="1538100" cy="1789789"/>
            <a:chOff x="0" y="0"/>
            <a:chExt cx="698500" cy="812800"/>
          </a:xfrm>
        </p:grpSpPr>
        <p:sp>
          <p:nvSpPr>
            <p:cNvPr id="22" name="Freeform 22"/>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000000">
                <a:alpha val="0"/>
              </a:srgbClr>
            </a:solidFill>
            <a:ln w="76200" cap="sq">
              <a:solidFill>
                <a:srgbClr val="225B96"/>
              </a:solidFill>
              <a:prstDash val="solid"/>
              <a:miter/>
            </a:ln>
          </p:spPr>
        </p:sp>
        <p:sp>
          <p:nvSpPr>
            <p:cNvPr id="23" name="TextBox 23"/>
            <p:cNvSpPr txBox="1"/>
            <p:nvPr/>
          </p:nvSpPr>
          <p:spPr>
            <a:xfrm>
              <a:off x="0" y="101600"/>
              <a:ext cx="698500" cy="571500"/>
            </a:xfrm>
            <a:prstGeom prst="rect">
              <a:avLst/>
            </a:prstGeom>
          </p:spPr>
          <p:txBody>
            <a:bodyPr lIns="28194" tIns="28194" rIns="28194" bIns="28194" rtlCol="0" anchor="ctr"/>
            <a:lstStyle/>
            <a:p>
              <a:pPr algn="ctr">
                <a:lnSpc>
                  <a:spcPts val="2659"/>
                </a:lnSpc>
                <a:spcBef>
                  <a:spcPct val="0"/>
                </a:spcBef>
              </a:pPr>
              <a:endParaRPr/>
            </a:p>
          </p:txBody>
        </p:sp>
      </p:grpSp>
      <p:grpSp>
        <p:nvGrpSpPr>
          <p:cNvPr id="24" name="Group 24"/>
          <p:cNvGrpSpPr/>
          <p:nvPr/>
        </p:nvGrpSpPr>
        <p:grpSpPr>
          <a:xfrm>
            <a:off x="4037065" y="-978694"/>
            <a:ext cx="1538100" cy="1789789"/>
            <a:chOff x="0" y="0"/>
            <a:chExt cx="698500" cy="812800"/>
          </a:xfrm>
        </p:grpSpPr>
        <p:sp>
          <p:nvSpPr>
            <p:cNvPr id="25" name="Freeform 25"/>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000000">
                <a:alpha val="0"/>
              </a:srgbClr>
            </a:solidFill>
            <a:ln w="76200" cap="sq">
              <a:solidFill>
                <a:srgbClr val="225B96"/>
              </a:solidFill>
              <a:prstDash val="solid"/>
              <a:miter/>
            </a:ln>
          </p:spPr>
        </p:sp>
        <p:sp>
          <p:nvSpPr>
            <p:cNvPr id="26" name="TextBox 26"/>
            <p:cNvSpPr txBox="1"/>
            <p:nvPr/>
          </p:nvSpPr>
          <p:spPr>
            <a:xfrm>
              <a:off x="0" y="101600"/>
              <a:ext cx="698500" cy="571500"/>
            </a:xfrm>
            <a:prstGeom prst="rect">
              <a:avLst/>
            </a:prstGeom>
          </p:spPr>
          <p:txBody>
            <a:bodyPr lIns="28194" tIns="28194" rIns="28194" bIns="28194" rtlCol="0" anchor="ctr"/>
            <a:lstStyle/>
            <a:p>
              <a:pPr algn="ctr">
                <a:lnSpc>
                  <a:spcPts val="2659"/>
                </a:lnSpc>
                <a:spcBef>
                  <a:spcPct val="0"/>
                </a:spcBef>
              </a:pPr>
              <a:endParaRPr/>
            </a:p>
          </p:txBody>
        </p:sp>
      </p:grpSp>
      <p:sp>
        <p:nvSpPr>
          <p:cNvPr id="27" name="Freeform 27"/>
          <p:cNvSpPr/>
          <p:nvPr/>
        </p:nvSpPr>
        <p:spPr>
          <a:xfrm>
            <a:off x="6574289" y="5094135"/>
            <a:ext cx="10092496" cy="4749749"/>
          </a:xfrm>
          <a:custGeom>
            <a:avLst/>
            <a:gdLst/>
            <a:ahLst/>
            <a:cxnLst/>
            <a:rect l="l" t="t" r="r" b="b"/>
            <a:pathLst>
              <a:path w="10092496" h="4749749">
                <a:moveTo>
                  <a:pt x="0" y="0"/>
                </a:moveTo>
                <a:lnTo>
                  <a:pt x="10092496" y="0"/>
                </a:lnTo>
                <a:lnTo>
                  <a:pt x="10092496" y="4749748"/>
                </a:lnTo>
                <a:lnTo>
                  <a:pt x="0" y="4749748"/>
                </a:lnTo>
                <a:lnTo>
                  <a:pt x="0" y="0"/>
                </a:lnTo>
                <a:close/>
              </a:path>
            </a:pathLst>
          </a:custGeom>
          <a:blipFill>
            <a:blip r:embed="rId5"/>
            <a:stretch>
              <a:fillRect/>
            </a:stretch>
          </a:blipFill>
        </p:spPr>
      </p:sp>
      <p:sp>
        <p:nvSpPr>
          <p:cNvPr id="28" name="TextBox 28"/>
          <p:cNvSpPr txBox="1"/>
          <p:nvPr/>
        </p:nvSpPr>
        <p:spPr>
          <a:xfrm>
            <a:off x="6568702" y="1714755"/>
            <a:ext cx="11719298" cy="838200"/>
          </a:xfrm>
          <a:prstGeom prst="rect">
            <a:avLst/>
          </a:prstGeom>
        </p:spPr>
        <p:txBody>
          <a:bodyPr lIns="0" tIns="0" rIns="0" bIns="0" rtlCol="0" anchor="t">
            <a:spAutoFit/>
          </a:bodyPr>
          <a:lstStyle/>
          <a:p>
            <a:pPr algn="l">
              <a:lnSpc>
                <a:spcPts val="6674"/>
              </a:lnSpc>
            </a:pPr>
            <a:r>
              <a:rPr lang="en-US" sz="5562" b="1">
                <a:solidFill>
                  <a:srgbClr val="15497F"/>
                </a:solidFill>
                <a:latin typeface="Inter Ultra-Bold"/>
                <a:ea typeface="Inter Ultra-Bold"/>
                <a:cs typeface="Inter Ultra-Bold"/>
                <a:sym typeface="Inter Ultra-Bold"/>
              </a:rPr>
              <a:t>Trade Beyond Mauritius:</a:t>
            </a:r>
          </a:p>
        </p:txBody>
      </p:sp>
      <p:sp>
        <p:nvSpPr>
          <p:cNvPr id="29" name="TextBox 29"/>
          <p:cNvSpPr txBox="1"/>
          <p:nvPr/>
        </p:nvSpPr>
        <p:spPr>
          <a:xfrm>
            <a:off x="6568702" y="2542520"/>
            <a:ext cx="9151962" cy="2339850"/>
          </a:xfrm>
          <a:prstGeom prst="rect">
            <a:avLst/>
          </a:prstGeom>
        </p:spPr>
        <p:txBody>
          <a:bodyPr lIns="0" tIns="0" rIns="0" bIns="0" rtlCol="0" anchor="t">
            <a:spAutoFit/>
          </a:bodyPr>
          <a:lstStyle/>
          <a:p>
            <a:pPr algn="just">
              <a:lnSpc>
                <a:spcPts val="3130"/>
              </a:lnSpc>
            </a:pPr>
            <a:r>
              <a:rPr lang="en-US" sz="2524">
                <a:solidFill>
                  <a:srgbClr val="000000"/>
                </a:solidFill>
                <a:latin typeface="Inter"/>
                <a:ea typeface="Inter"/>
                <a:cs typeface="Inter"/>
                <a:sym typeface="Inter"/>
              </a:rPr>
              <a:t>They aim to introduce Mauritian products to the world—sharing new scents, unique creations, and authentic local treasures.</a:t>
            </a:r>
          </a:p>
          <a:p>
            <a:pPr algn="just">
              <a:lnSpc>
                <a:spcPts val="3130"/>
              </a:lnSpc>
            </a:pPr>
            <a:r>
              <a:rPr lang="en-US" sz="2524">
                <a:solidFill>
                  <a:srgbClr val="000000"/>
                </a:solidFill>
                <a:latin typeface="Inter"/>
                <a:ea typeface="Inter"/>
                <a:cs typeface="Inter"/>
                <a:sym typeface="Inter"/>
              </a:rPr>
              <a:t>Trezor.mu also offers the facility to export products internationally, supported by our trusted logistics partner who manages all the required processes from end to end.</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2674348" y="-434710"/>
            <a:ext cx="6403984" cy="2926821"/>
          </a:xfrm>
          <a:custGeom>
            <a:avLst/>
            <a:gdLst/>
            <a:ahLst/>
            <a:cxnLst/>
            <a:rect l="l" t="t" r="r" b="b"/>
            <a:pathLst>
              <a:path w="6403984" h="2926821">
                <a:moveTo>
                  <a:pt x="0" y="0"/>
                </a:moveTo>
                <a:lnTo>
                  <a:pt x="6403984" y="0"/>
                </a:lnTo>
                <a:lnTo>
                  <a:pt x="6403984" y="2926820"/>
                </a:lnTo>
                <a:lnTo>
                  <a:pt x="0" y="2926820"/>
                </a:lnTo>
                <a:lnTo>
                  <a:pt x="0" y="0"/>
                </a:lnTo>
                <a:close/>
              </a:path>
            </a:pathLst>
          </a:custGeom>
          <a:blipFill>
            <a:blip r:embed="rId2"/>
            <a:stretch>
              <a:fillRect/>
            </a:stretch>
          </a:blipFill>
        </p:spPr>
      </p:sp>
      <p:sp>
        <p:nvSpPr>
          <p:cNvPr id="3" name="Freeform 3"/>
          <p:cNvSpPr/>
          <p:nvPr/>
        </p:nvSpPr>
        <p:spPr>
          <a:xfrm>
            <a:off x="0" y="0"/>
            <a:ext cx="13763964" cy="4959129"/>
          </a:xfrm>
          <a:custGeom>
            <a:avLst/>
            <a:gdLst/>
            <a:ahLst/>
            <a:cxnLst/>
            <a:rect l="l" t="t" r="r" b="b"/>
            <a:pathLst>
              <a:path w="13763964" h="4959129">
                <a:moveTo>
                  <a:pt x="0" y="0"/>
                </a:moveTo>
                <a:lnTo>
                  <a:pt x="13763964" y="0"/>
                </a:lnTo>
                <a:lnTo>
                  <a:pt x="13763964" y="4959129"/>
                </a:lnTo>
                <a:lnTo>
                  <a:pt x="0" y="4959129"/>
                </a:lnTo>
                <a:lnTo>
                  <a:pt x="0" y="0"/>
                </a:lnTo>
                <a:close/>
              </a:path>
            </a:pathLst>
          </a:custGeom>
          <a:blipFill>
            <a:blip r:embed="rId3"/>
            <a:stretch>
              <a:fillRect/>
            </a:stretch>
          </a:blipFill>
        </p:spPr>
      </p:sp>
      <p:sp>
        <p:nvSpPr>
          <p:cNvPr id="4" name="Freeform 4"/>
          <p:cNvSpPr/>
          <p:nvPr/>
        </p:nvSpPr>
        <p:spPr>
          <a:xfrm>
            <a:off x="-1383900" y="8071311"/>
            <a:ext cx="6403984" cy="2926821"/>
          </a:xfrm>
          <a:custGeom>
            <a:avLst/>
            <a:gdLst/>
            <a:ahLst/>
            <a:cxnLst/>
            <a:rect l="l" t="t" r="r" b="b"/>
            <a:pathLst>
              <a:path w="6403984" h="2926821">
                <a:moveTo>
                  <a:pt x="0" y="0"/>
                </a:moveTo>
                <a:lnTo>
                  <a:pt x="6403983" y="0"/>
                </a:lnTo>
                <a:lnTo>
                  <a:pt x="6403983" y="2926821"/>
                </a:lnTo>
                <a:lnTo>
                  <a:pt x="0" y="2926821"/>
                </a:lnTo>
                <a:lnTo>
                  <a:pt x="0" y="0"/>
                </a:lnTo>
                <a:close/>
              </a:path>
            </a:pathLst>
          </a:custGeom>
          <a:blipFill>
            <a:blip r:embed="rId2"/>
            <a:stretch>
              <a:fillRect/>
            </a:stretch>
          </a:blipFill>
        </p:spPr>
      </p:sp>
      <p:sp>
        <p:nvSpPr>
          <p:cNvPr id="5" name="Freeform 5"/>
          <p:cNvSpPr/>
          <p:nvPr/>
        </p:nvSpPr>
        <p:spPr>
          <a:xfrm>
            <a:off x="4499960" y="5274257"/>
            <a:ext cx="13571084" cy="5012743"/>
          </a:xfrm>
          <a:custGeom>
            <a:avLst/>
            <a:gdLst/>
            <a:ahLst/>
            <a:cxnLst/>
            <a:rect l="l" t="t" r="r" b="b"/>
            <a:pathLst>
              <a:path w="13571084" h="5012743">
                <a:moveTo>
                  <a:pt x="0" y="0"/>
                </a:moveTo>
                <a:lnTo>
                  <a:pt x="13571084" y="0"/>
                </a:lnTo>
                <a:lnTo>
                  <a:pt x="13571084" y="5012743"/>
                </a:lnTo>
                <a:lnTo>
                  <a:pt x="0" y="5012743"/>
                </a:lnTo>
                <a:lnTo>
                  <a:pt x="0" y="0"/>
                </a:lnTo>
                <a:close/>
              </a:path>
            </a:pathLst>
          </a:custGeom>
          <a:blipFill>
            <a:blip r:embed="rId4"/>
            <a:stretch>
              <a:fillRect/>
            </a:stretch>
          </a:blipFill>
        </p:spPr>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2674348" y="-434710"/>
            <a:ext cx="6403984" cy="2926821"/>
          </a:xfrm>
          <a:custGeom>
            <a:avLst/>
            <a:gdLst/>
            <a:ahLst/>
            <a:cxnLst/>
            <a:rect l="l" t="t" r="r" b="b"/>
            <a:pathLst>
              <a:path w="6403984" h="2926821">
                <a:moveTo>
                  <a:pt x="0" y="0"/>
                </a:moveTo>
                <a:lnTo>
                  <a:pt x="6403984" y="0"/>
                </a:lnTo>
                <a:lnTo>
                  <a:pt x="6403984" y="2926820"/>
                </a:lnTo>
                <a:lnTo>
                  <a:pt x="0" y="2926820"/>
                </a:lnTo>
                <a:lnTo>
                  <a:pt x="0" y="0"/>
                </a:lnTo>
                <a:close/>
              </a:path>
            </a:pathLst>
          </a:custGeom>
          <a:blipFill>
            <a:blip r:embed="rId2"/>
            <a:stretch>
              <a:fillRect/>
            </a:stretch>
          </a:blipFill>
        </p:spPr>
      </p:sp>
      <p:sp>
        <p:nvSpPr>
          <p:cNvPr id="3" name="Freeform 3"/>
          <p:cNvSpPr/>
          <p:nvPr/>
        </p:nvSpPr>
        <p:spPr>
          <a:xfrm>
            <a:off x="-1383900" y="8071311"/>
            <a:ext cx="6403984" cy="2926821"/>
          </a:xfrm>
          <a:custGeom>
            <a:avLst/>
            <a:gdLst/>
            <a:ahLst/>
            <a:cxnLst/>
            <a:rect l="l" t="t" r="r" b="b"/>
            <a:pathLst>
              <a:path w="6403984" h="2926821">
                <a:moveTo>
                  <a:pt x="0" y="0"/>
                </a:moveTo>
                <a:lnTo>
                  <a:pt x="6403983" y="0"/>
                </a:lnTo>
                <a:lnTo>
                  <a:pt x="6403983" y="2926821"/>
                </a:lnTo>
                <a:lnTo>
                  <a:pt x="0" y="2926821"/>
                </a:lnTo>
                <a:lnTo>
                  <a:pt x="0" y="0"/>
                </a:lnTo>
                <a:close/>
              </a:path>
            </a:pathLst>
          </a:custGeom>
          <a:blipFill>
            <a:blip r:embed="rId2"/>
            <a:stretch>
              <a:fillRect/>
            </a:stretch>
          </a:blipFill>
        </p:spPr>
      </p:sp>
      <p:sp>
        <p:nvSpPr>
          <p:cNvPr id="4" name="Freeform 4"/>
          <p:cNvSpPr/>
          <p:nvPr/>
        </p:nvSpPr>
        <p:spPr>
          <a:xfrm>
            <a:off x="0" y="0"/>
            <a:ext cx="12936285" cy="5000293"/>
          </a:xfrm>
          <a:custGeom>
            <a:avLst/>
            <a:gdLst/>
            <a:ahLst/>
            <a:cxnLst/>
            <a:rect l="l" t="t" r="r" b="b"/>
            <a:pathLst>
              <a:path w="12936285" h="5000293">
                <a:moveTo>
                  <a:pt x="0" y="0"/>
                </a:moveTo>
                <a:lnTo>
                  <a:pt x="12936285" y="0"/>
                </a:lnTo>
                <a:lnTo>
                  <a:pt x="12936285" y="5000293"/>
                </a:lnTo>
                <a:lnTo>
                  <a:pt x="0" y="5000293"/>
                </a:lnTo>
                <a:lnTo>
                  <a:pt x="0" y="0"/>
                </a:lnTo>
                <a:close/>
              </a:path>
            </a:pathLst>
          </a:custGeom>
          <a:blipFill>
            <a:blip r:embed="rId3"/>
            <a:stretch>
              <a:fillRect/>
            </a:stretch>
          </a:blipFill>
        </p:spPr>
      </p:sp>
      <p:sp>
        <p:nvSpPr>
          <p:cNvPr id="5" name="Freeform 5"/>
          <p:cNvSpPr/>
          <p:nvPr/>
        </p:nvSpPr>
        <p:spPr>
          <a:xfrm>
            <a:off x="5020083" y="5080501"/>
            <a:ext cx="12755577" cy="5149349"/>
          </a:xfrm>
          <a:custGeom>
            <a:avLst/>
            <a:gdLst/>
            <a:ahLst/>
            <a:cxnLst/>
            <a:rect l="l" t="t" r="r" b="b"/>
            <a:pathLst>
              <a:path w="12755577" h="5149349">
                <a:moveTo>
                  <a:pt x="0" y="0"/>
                </a:moveTo>
                <a:lnTo>
                  <a:pt x="12755577" y="0"/>
                </a:lnTo>
                <a:lnTo>
                  <a:pt x="12755577" y="5149349"/>
                </a:lnTo>
                <a:lnTo>
                  <a:pt x="0" y="5149349"/>
                </a:lnTo>
                <a:lnTo>
                  <a:pt x="0" y="0"/>
                </a:lnTo>
                <a:close/>
              </a:path>
            </a:pathLst>
          </a:custGeom>
          <a:blipFill>
            <a:blip r:embed="rId4"/>
            <a:stretch>
              <a:fillRect/>
            </a:stretch>
          </a:blipFill>
        </p:spPr>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301739" y="289275"/>
            <a:ext cx="15156268" cy="6096421"/>
          </a:xfrm>
          <a:custGeom>
            <a:avLst/>
            <a:gdLst/>
            <a:ahLst/>
            <a:cxnLst/>
            <a:rect l="l" t="t" r="r" b="b"/>
            <a:pathLst>
              <a:path w="15156268" h="6096421">
                <a:moveTo>
                  <a:pt x="0" y="0"/>
                </a:moveTo>
                <a:lnTo>
                  <a:pt x="15156268" y="0"/>
                </a:lnTo>
                <a:lnTo>
                  <a:pt x="15156268" y="6096421"/>
                </a:lnTo>
                <a:lnTo>
                  <a:pt x="0" y="6096421"/>
                </a:lnTo>
                <a:lnTo>
                  <a:pt x="0" y="0"/>
                </a:lnTo>
                <a:close/>
              </a:path>
            </a:pathLst>
          </a:custGeom>
          <a:blipFill>
            <a:blip r:embed="rId2"/>
            <a:stretch>
              <a:fillRect/>
            </a:stretch>
          </a:blipFill>
        </p:spPr>
      </p:sp>
      <p:sp>
        <p:nvSpPr>
          <p:cNvPr id="3" name="Freeform 3"/>
          <p:cNvSpPr/>
          <p:nvPr/>
        </p:nvSpPr>
        <p:spPr>
          <a:xfrm>
            <a:off x="-2523903" y="6874138"/>
            <a:ext cx="23335807" cy="3412862"/>
          </a:xfrm>
          <a:custGeom>
            <a:avLst/>
            <a:gdLst/>
            <a:ahLst/>
            <a:cxnLst/>
            <a:rect l="l" t="t" r="r" b="b"/>
            <a:pathLst>
              <a:path w="23335807" h="3412862">
                <a:moveTo>
                  <a:pt x="0" y="0"/>
                </a:moveTo>
                <a:lnTo>
                  <a:pt x="23335806" y="0"/>
                </a:lnTo>
                <a:lnTo>
                  <a:pt x="23335806" y="3412862"/>
                </a:lnTo>
                <a:lnTo>
                  <a:pt x="0" y="3412862"/>
                </a:lnTo>
                <a:lnTo>
                  <a:pt x="0" y="0"/>
                </a:lnTo>
                <a:close/>
              </a:path>
            </a:pathLst>
          </a:custGeom>
          <a:blipFill>
            <a:blip r:embed="rId3"/>
            <a:stretch>
              <a:fillRect/>
            </a:stretch>
          </a:blipFill>
        </p:spPr>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111067" y="-1196166"/>
            <a:ext cx="4564033" cy="4564033"/>
          </a:xfrm>
          <a:custGeom>
            <a:avLst/>
            <a:gdLst/>
            <a:ahLst/>
            <a:cxnLst/>
            <a:rect l="l" t="t" r="r" b="b"/>
            <a:pathLst>
              <a:path w="4564033" h="4564033">
                <a:moveTo>
                  <a:pt x="0" y="0"/>
                </a:moveTo>
                <a:lnTo>
                  <a:pt x="4564033" y="0"/>
                </a:lnTo>
                <a:lnTo>
                  <a:pt x="4564033" y="4564032"/>
                </a:lnTo>
                <a:lnTo>
                  <a:pt x="0" y="4564032"/>
                </a:lnTo>
                <a:lnTo>
                  <a:pt x="0" y="0"/>
                </a:lnTo>
                <a:close/>
              </a:path>
            </a:pathLst>
          </a:custGeom>
          <a:blipFill>
            <a:blip r:embed="rId2"/>
            <a:stretch>
              <a:fillRect/>
            </a:stretch>
          </a:blipFill>
        </p:spPr>
      </p:sp>
      <p:sp>
        <p:nvSpPr>
          <p:cNvPr id="3" name="TextBox 3"/>
          <p:cNvSpPr txBox="1"/>
          <p:nvPr/>
        </p:nvSpPr>
        <p:spPr>
          <a:xfrm>
            <a:off x="1210366" y="2655271"/>
            <a:ext cx="6007660" cy="936235"/>
          </a:xfrm>
          <a:prstGeom prst="rect">
            <a:avLst/>
          </a:prstGeom>
        </p:spPr>
        <p:txBody>
          <a:bodyPr lIns="0" tIns="0" rIns="0" bIns="0" rtlCol="0" anchor="t">
            <a:spAutoFit/>
          </a:bodyPr>
          <a:lstStyle/>
          <a:p>
            <a:pPr algn="l">
              <a:lnSpc>
                <a:spcPts val="7302"/>
              </a:lnSpc>
            </a:pPr>
            <a:r>
              <a:rPr lang="en-US" sz="6085" b="1">
                <a:solidFill>
                  <a:srgbClr val="15497F"/>
                </a:solidFill>
                <a:latin typeface="Inter Ultra-Bold"/>
                <a:ea typeface="Inter Ultra-Bold"/>
                <a:cs typeface="Inter Ultra-Bold"/>
                <a:sym typeface="Inter Ultra-Bold"/>
              </a:rPr>
              <a:t>Overview:</a:t>
            </a:r>
          </a:p>
        </p:txBody>
      </p:sp>
      <p:sp>
        <p:nvSpPr>
          <p:cNvPr id="4" name="TextBox 4"/>
          <p:cNvSpPr txBox="1"/>
          <p:nvPr/>
        </p:nvSpPr>
        <p:spPr>
          <a:xfrm>
            <a:off x="1028700" y="4337949"/>
            <a:ext cx="13615203" cy="5029823"/>
          </a:xfrm>
          <a:prstGeom prst="rect">
            <a:avLst/>
          </a:prstGeom>
        </p:spPr>
        <p:txBody>
          <a:bodyPr lIns="0" tIns="0" rIns="0" bIns="0" rtlCol="0" anchor="t">
            <a:spAutoFit/>
          </a:bodyPr>
          <a:lstStyle/>
          <a:p>
            <a:pPr marL="609826" lvl="1" indent="-304913" algn="just">
              <a:lnSpc>
                <a:spcPts val="4434"/>
              </a:lnSpc>
              <a:buFont typeface="Arial"/>
              <a:buChar char="•"/>
            </a:pPr>
            <a:r>
              <a:rPr lang="en-US" sz="2824">
                <a:solidFill>
                  <a:srgbClr val="000000"/>
                </a:solidFill>
                <a:latin typeface="Inter"/>
                <a:ea typeface="Inter"/>
                <a:cs typeface="Inter"/>
                <a:sym typeface="Inter"/>
              </a:rPr>
              <a:t>Digital trade means buying and selling goods and services across borders using the internet and digital tools like online shopping and digital payments.</a:t>
            </a:r>
          </a:p>
          <a:p>
            <a:pPr algn="just">
              <a:lnSpc>
                <a:spcPts val="4434"/>
              </a:lnSpc>
            </a:pPr>
            <a:endParaRPr lang="en-US" sz="2824">
              <a:solidFill>
                <a:srgbClr val="000000"/>
              </a:solidFill>
              <a:latin typeface="Inter"/>
              <a:ea typeface="Inter"/>
              <a:cs typeface="Inter"/>
              <a:sym typeface="Inter"/>
            </a:endParaRPr>
          </a:p>
          <a:p>
            <a:pPr marL="609826" lvl="1" indent="-304913" algn="just">
              <a:lnSpc>
                <a:spcPts val="4434"/>
              </a:lnSpc>
              <a:buFont typeface="Arial"/>
              <a:buChar char="•"/>
            </a:pPr>
            <a:r>
              <a:rPr lang="en-US" sz="2824">
                <a:solidFill>
                  <a:srgbClr val="000000"/>
                </a:solidFill>
                <a:latin typeface="Inter"/>
                <a:ea typeface="Inter"/>
                <a:cs typeface="Inter"/>
                <a:sym typeface="Inter"/>
              </a:rPr>
              <a:t>Africa’s digital economy is growing fast because more people have internet and smartphones.</a:t>
            </a:r>
          </a:p>
          <a:p>
            <a:pPr algn="just">
              <a:lnSpc>
                <a:spcPts val="4434"/>
              </a:lnSpc>
            </a:pPr>
            <a:endParaRPr lang="en-US" sz="2824">
              <a:solidFill>
                <a:srgbClr val="000000"/>
              </a:solidFill>
              <a:latin typeface="Inter"/>
              <a:ea typeface="Inter"/>
              <a:cs typeface="Inter"/>
              <a:sym typeface="Inter"/>
            </a:endParaRPr>
          </a:p>
          <a:p>
            <a:pPr marL="609826" lvl="1" indent="-304913" algn="just">
              <a:lnSpc>
                <a:spcPts val="4434"/>
              </a:lnSpc>
              <a:buFont typeface="Arial"/>
              <a:buChar char="•"/>
            </a:pPr>
            <a:r>
              <a:rPr lang="en-US" sz="2824">
                <a:solidFill>
                  <a:srgbClr val="000000"/>
                </a:solidFill>
                <a:latin typeface="Inter"/>
                <a:ea typeface="Inter"/>
                <a:cs typeface="Inter"/>
                <a:sym typeface="Inter"/>
              </a:rPr>
              <a:t>Digital trade helps small and medium businesses and entrepreneurs reach more customers across Africa, opening up new opportunities.</a:t>
            </a:r>
          </a:p>
          <a:p>
            <a:pPr algn="just">
              <a:lnSpc>
                <a:spcPts val="4434"/>
              </a:lnSpc>
            </a:pPr>
            <a:endParaRPr lang="en-US" sz="2824">
              <a:solidFill>
                <a:srgbClr val="000000"/>
              </a:solidFill>
              <a:latin typeface="Inter"/>
              <a:ea typeface="Inter"/>
              <a:cs typeface="Inter"/>
              <a:sym typeface="Inter"/>
            </a:endParaRPr>
          </a:p>
        </p:txBody>
      </p:sp>
      <p:grpSp>
        <p:nvGrpSpPr>
          <p:cNvPr id="5" name="Group 5"/>
          <p:cNvGrpSpPr/>
          <p:nvPr/>
        </p:nvGrpSpPr>
        <p:grpSpPr>
          <a:xfrm>
            <a:off x="7929268" y="-3477791"/>
            <a:ext cx="4393317" cy="5112223"/>
            <a:chOff x="0" y="0"/>
            <a:chExt cx="698500" cy="812800"/>
          </a:xfrm>
        </p:grpSpPr>
        <p:sp>
          <p:nvSpPr>
            <p:cNvPr id="6" name="Freeform 6"/>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000000">
                <a:alpha val="0"/>
              </a:srgbClr>
            </a:solidFill>
            <a:ln w="76200" cap="sq">
              <a:gradFill>
                <a:gsLst>
                  <a:gs pos="0">
                    <a:srgbClr val="225B96">
                      <a:alpha val="100000"/>
                    </a:srgbClr>
                  </a:gs>
                  <a:gs pos="100000">
                    <a:srgbClr val="123860">
                      <a:alpha val="100000"/>
                    </a:srgbClr>
                  </a:gs>
                </a:gsLst>
                <a:lin ang="0"/>
              </a:gradFill>
              <a:prstDash val="solid"/>
              <a:miter/>
            </a:ln>
          </p:spPr>
        </p:sp>
        <p:sp>
          <p:nvSpPr>
            <p:cNvPr id="7" name="TextBox 7"/>
            <p:cNvSpPr txBox="1"/>
            <p:nvPr/>
          </p:nvSpPr>
          <p:spPr>
            <a:xfrm>
              <a:off x="0" y="101600"/>
              <a:ext cx="698500" cy="571500"/>
            </a:xfrm>
            <a:prstGeom prst="rect">
              <a:avLst/>
            </a:prstGeom>
          </p:spPr>
          <p:txBody>
            <a:bodyPr lIns="46885" tIns="46885" rIns="46885" bIns="46885" rtlCol="0" anchor="ctr"/>
            <a:lstStyle/>
            <a:p>
              <a:pPr algn="ctr">
                <a:lnSpc>
                  <a:spcPts val="2659"/>
                </a:lnSpc>
                <a:spcBef>
                  <a:spcPct val="0"/>
                </a:spcBef>
              </a:pPr>
              <a:endParaRPr/>
            </a:p>
          </p:txBody>
        </p:sp>
      </p:grpSp>
      <p:grpSp>
        <p:nvGrpSpPr>
          <p:cNvPr id="8" name="Group 8"/>
          <p:cNvGrpSpPr/>
          <p:nvPr/>
        </p:nvGrpSpPr>
        <p:grpSpPr>
          <a:xfrm>
            <a:off x="8237729" y="-3118855"/>
            <a:ext cx="3776395" cy="4394351"/>
            <a:chOff x="0" y="0"/>
            <a:chExt cx="698500" cy="812800"/>
          </a:xfrm>
        </p:grpSpPr>
        <p:sp>
          <p:nvSpPr>
            <p:cNvPr id="9" name="Freeform 9"/>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10" name="TextBox 10"/>
            <p:cNvSpPr txBox="1"/>
            <p:nvPr/>
          </p:nvSpPr>
          <p:spPr>
            <a:xfrm>
              <a:off x="0" y="101600"/>
              <a:ext cx="698500" cy="571500"/>
            </a:xfrm>
            <a:prstGeom prst="rect">
              <a:avLst/>
            </a:prstGeom>
          </p:spPr>
          <p:txBody>
            <a:bodyPr lIns="46885" tIns="46885" rIns="46885" bIns="46885" rtlCol="0" anchor="ctr"/>
            <a:lstStyle/>
            <a:p>
              <a:pPr algn="ctr">
                <a:lnSpc>
                  <a:spcPts val="2659"/>
                </a:lnSpc>
                <a:spcBef>
                  <a:spcPct val="0"/>
                </a:spcBef>
              </a:pPr>
              <a:endParaRPr/>
            </a:p>
          </p:txBody>
        </p:sp>
      </p:grpSp>
      <p:grpSp>
        <p:nvGrpSpPr>
          <p:cNvPr id="11" name="Group 11"/>
          <p:cNvGrpSpPr/>
          <p:nvPr/>
        </p:nvGrpSpPr>
        <p:grpSpPr>
          <a:xfrm>
            <a:off x="10125927" y="-476729"/>
            <a:ext cx="3187838" cy="3709484"/>
            <a:chOff x="0" y="0"/>
            <a:chExt cx="698500" cy="812800"/>
          </a:xfrm>
        </p:grpSpPr>
        <p:sp>
          <p:nvSpPr>
            <p:cNvPr id="12" name="Freeform 12"/>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FFFFFF"/>
            </a:solidFill>
            <a:ln w="76200" cap="sq">
              <a:solidFill>
                <a:srgbClr val="225B96"/>
              </a:solidFill>
              <a:prstDash val="solid"/>
              <a:miter/>
            </a:ln>
          </p:spPr>
        </p:sp>
        <p:sp>
          <p:nvSpPr>
            <p:cNvPr id="13" name="TextBox 13"/>
            <p:cNvSpPr txBox="1"/>
            <p:nvPr/>
          </p:nvSpPr>
          <p:spPr>
            <a:xfrm>
              <a:off x="0" y="101600"/>
              <a:ext cx="698500" cy="571500"/>
            </a:xfrm>
            <a:prstGeom prst="rect">
              <a:avLst/>
            </a:prstGeom>
          </p:spPr>
          <p:txBody>
            <a:bodyPr lIns="28194" tIns="28194" rIns="28194" bIns="28194" rtlCol="0" anchor="ctr"/>
            <a:lstStyle/>
            <a:p>
              <a:pPr algn="ctr">
                <a:lnSpc>
                  <a:spcPts val="2659"/>
                </a:lnSpc>
                <a:spcBef>
                  <a:spcPct val="0"/>
                </a:spcBef>
              </a:pPr>
              <a:endParaRPr/>
            </a:p>
          </p:txBody>
        </p:sp>
      </p:grpSp>
      <p:grpSp>
        <p:nvGrpSpPr>
          <p:cNvPr id="14" name="Group 14"/>
          <p:cNvGrpSpPr/>
          <p:nvPr/>
        </p:nvGrpSpPr>
        <p:grpSpPr>
          <a:xfrm>
            <a:off x="10338587" y="-229271"/>
            <a:ext cx="2762518" cy="3214566"/>
            <a:chOff x="0" y="0"/>
            <a:chExt cx="698500" cy="812800"/>
          </a:xfrm>
        </p:grpSpPr>
        <p:sp>
          <p:nvSpPr>
            <p:cNvPr id="15" name="Freeform 15"/>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blipFill>
              <a:blip r:embed="rId3"/>
              <a:stretch>
                <a:fillRect l="-49756" t="-1190" r="-44090" b="-13962"/>
              </a:stretch>
            </a:blipFill>
            <a:ln cap="sq">
              <a:noFill/>
              <a:prstDash val="solid"/>
              <a:miter/>
            </a:ln>
          </p:spPr>
        </p:sp>
      </p:grpSp>
      <p:grpSp>
        <p:nvGrpSpPr>
          <p:cNvPr id="16" name="Group 16"/>
          <p:cNvGrpSpPr/>
          <p:nvPr/>
        </p:nvGrpSpPr>
        <p:grpSpPr>
          <a:xfrm>
            <a:off x="15477177" y="825654"/>
            <a:ext cx="2079635" cy="2419939"/>
            <a:chOff x="0" y="0"/>
            <a:chExt cx="698500" cy="812800"/>
          </a:xfrm>
        </p:grpSpPr>
        <p:sp>
          <p:nvSpPr>
            <p:cNvPr id="17" name="Freeform 17"/>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18" name="TextBox 18"/>
            <p:cNvSpPr txBox="1"/>
            <p:nvPr/>
          </p:nvSpPr>
          <p:spPr>
            <a:xfrm>
              <a:off x="0" y="101600"/>
              <a:ext cx="698500" cy="571500"/>
            </a:xfrm>
            <a:prstGeom prst="rect">
              <a:avLst/>
            </a:prstGeom>
          </p:spPr>
          <p:txBody>
            <a:bodyPr lIns="46885" tIns="46885" rIns="46885" bIns="46885" rtlCol="0" anchor="ctr"/>
            <a:lstStyle/>
            <a:p>
              <a:pPr algn="ctr">
                <a:lnSpc>
                  <a:spcPts val="2659"/>
                </a:lnSpc>
                <a:spcBef>
                  <a:spcPct val="0"/>
                </a:spcBef>
              </a:pPr>
              <a:endParaRPr/>
            </a:p>
          </p:txBody>
        </p:sp>
      </p:grpSp>
      <p:grpSp>
        <p:nvGrpSpPr>
          <p:cNvPr id="19" name="Group 19"/>
          <p:cNvGrpSpPr/>
          <p:nvPr/>
        </p:nvGrpSpPr>
        <p:grpSpPr>
          <a:xfrm>
            <a:off x="17556812" y="2022785"/>
            <a:ext cx="2079635" cy="2419939"/>
            <a:chOff x="0" y="0"/>
            <a:chExt cx="698500" cy="812800"/>
          </a:xfrm>
        </p:grpSpPr>
        <p:sp>
          <p:nvSpPr>
            <p:cNvPr id="20" name="Freeform 20"/>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21" name="TextBox 21"/>
            <p:cNvSpPr txBox="1"/>
            <p:nvPr/>
          </p:nvSpPr>
          <p:spPr>
            <a:xfrm>
              <a:off x="0" y="101600"/>
              <a:ext cx="698500" cy="571500"/>
            </a:xfrm>
            <a:prstGeom prst="rect">
              <a:avLst/>
            </a:prstGeom>
          </p:spPr>
          <p:txBody>
            <a:bodyPr lIns="46885" tIns="46885" rIns="46885" bIns="46885" rtlCol="0" anchor="ctr"/>
            <a:lstStyle/>
            <a:p>
              <a:pPr algn="ctr">
                <a:lnSpc>
                  <a:spcPts val="2659"/>
                </a:lnSpc>
                <a:spcBef>
                  <a:spcPct val="0"/>
                </a:spcBef>
              </a:pPr>
              <a:endParaRPr/>
            </a:p>
          </p:txBody>
        </p:sp>
      </p:grpSp>
      <p:grpSp>
        <p:nvGrpSpPr>
          <p:cNvPr id="22" name="Group 22"/>
          <p:cNvGrpSpPr/>
          <p:nvPr/>
        </p:nvGrpSpPr>
        <p:grpSpPr>
          <a:xfrm>
            <a:off x="13541816" y="-476729"/>
            <a:ext cx="3187838" cy="3709484"/>
            <a:chOff x="0" y="0"/>
            <a:chExt cx="698500" cy="812800"/>
          </a:xfrm>
        </p:grpSpPr>
        <p:sp>
          <p:nvSpPr>
            <p:cNvPr id="23" name="Freeform 23"/>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FFFFFF"/>
            </a:solidFill>
            <a:ln w="76200" cap="sq">
              <a:solidFill>
                <a:srgbClr val="225B96"/>
              </a:solidFill>
              <a:prstDash val="solid"/>
              <a:miter/>
            </a:ln>
          </p:spPr>
        </p:sp>
        <p:sp>
          <p:nvSpPr>
            <p:cNvPr id="24" name="TextBox 24"/>
            <p:cNvSpPr txBox="1"/>
            <p:nvPr/>
          </p:nvSpPr>
          <p:spPr>
            <a:xfrm>
              <a:off x="0" y="101600"/>
              <a:ext cx="698500" cy="571500"/>
            </a:xfrm>
            <a:prstGeom prst="rect">
              <a:avLst/>
            </a:prstGeom>
          </p:spPr>
          <p:txBody>
            <a:bodyPr lIns="28194" tIns="28194" rIns="28194" bIns="28194" rtlCol="0" anchor="ctr"/>
            <a:lstStyle/>
            <a:p>
              <a:pPr algn="ctr">
                <a:lnSpc>
                  <a:spcPts val="2659"/>
                </a:lnSpc>
                <a:spcBef>
                  <a:spcPct val="0"/>
                </a:spcBef>
              </a:pPr>
              <a:endParaRPr/>
            </a:p>
          </p:txBody>
        </p:sp>
      </p:grpSp>
      <p:grpSp>
        <p:nvGrpSpPr>
          <p:cNvPr id="25" name="Group 25"/>
          <p:cNvGrpSpPr/>
          <p:nvPr/>
        </p:nvGrpSpPr>
        <p:grpSpPr>
          <a:xfrm>
            <a:off x="13754476" y="-229271"/>
            <a:ext cx="2762518" cy="3214566"/>
            <a:chOff x="0" y="0"/>
            <a:chExt cx="698500" cy="812800"/>
          </a:xfrm>
        </p:grpSpPr>
        <p:sp>
          <p:nvSpPr>
            <p:cNvPr id="26" name="Freeform 26"/>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blipFill>
              <a:blip r:embed="rId4"/>
              <a:stretch>
                <a:fillRect l="-46737" r="-50920" b="-13171"/>
              </a:stretch>
            </a:blipFill>
            <a:ln cap="sq">
              <a:noFill/>
              <a:prstDash val="solid"/>
              <a:miter/>
            </a:ln>
          </p:spPr>
        </p:sp>
      </p:grpSp>
      <p:grpSp>
        <p:nvGrpSpPr>
          <p:cNvPr id="27" name="Group 27"/>
          <p:cNvGrpSpPr/>
          <p:nvPr/>
        </p:nvGrpSpPr>
        <p:grpSpPr>
          <a:xfrm>
            <a:off x="-308629" y="10003198"/>
            <a:ext cx="18905258" cy="283802"/>
            <a:chOff x="0" y="0"/>
            <a:chExt cx="4979163" cy="74746"/>
          </a:xfrm>
        </p:grpSpPr>
        <p:sp>
          <p:nvSpPr>
            <p:cNvPr id="28" name="Freeform 28"/>
            <p:cNvSpPr/>
            <p:nvPr/>
          </p:nvSpPr>
          <p:spPr>
            <a:xfrm>
              <a:off x="0" y="0"/>
              <a:ext cx="4979163" cy="74746"/>
            </a:xfrm>
            <a:custGeom>
              <a:avLst/>
              <a:gdLst/>
              <a:ahLst/>
              <a:cxnLst/>
              <a:rect l="l" t="t" r="r" b="b"/>
              <a:pathLst>
                <a:path w="4979163" h="74746">
                  <a:moveTo>
                    <a:pt x="0" y="0"/>
                  </a:moveTo>
                  <a:lnTo>
                    <a:pt x="4979163" y="0"/>
                  </a:lnTo>
                  <a:lnTo>
                    <a:pt x="4979163" y="74746"/>
                  </a:lnTo>
                  <a:lnTo>
                    <a:pt x="0" y="74746"/>
                  </a:lnTo>
                  <a:close/>
                </a:path>
              </a:pathLst>
            </a:custGeom>
            <a:gradFill rotWithShape="1">
              <a:gsLst>
                <a:gs pos="0">
                  <a:srgbClr val="123860">
                    <a:alpha val="100000"/>
                  </a:srgbClr>
                </a:gs>
                <a:gs pos="100000">
                  <a:srgbClr val="225B96">
                    <a:alpha val="100000"/>
                  </a:srgbClr>
                </a:gs>
              </a:gsLst>
              <a:lin ang="0"/>
            </a:gradFill>
          </p:spPr>
        </p:sp>
        <p:sp>
          <p:nvSpPr>
            <p:cNvPr id="29" name="TextBox 29"/>
            <p:cNvSpPr txBox="1"/>
            <p:nvPr/>
          </p:nvSpPr>
          <p:spPr>
            <a:xfrm>
              <a:off x="0" y="-38100"/>
              <a:ext cx="4979163" cy="112846"/>
            </a:xfrm>
            <a:prstGeom prst="rect">
              <a:avLst/>
            </a:prstGeom>
          </p:spPr>
          <p:txBody>
            <a:bodyPr lIns="50800" tIns="50800" rIns="50800" bIns="50800" rtlCol="0" anchor="ctr"/>
            <a:lstStyle/>
            <a:p>
              <a:pPr algn="ctr">
                <a:lnSpc>
                  <a:spcPts val="2659"/>
                </a:lnSpc>
              </a:pPr>
              <a:endParaRPr/>
            </a:p>
          </p:txBody>
        </p:sp>
      </p:grpSp>
      <p:sp>
        <p:nvSpPr>
          <p:cNvPr id="30" name="Freeform 30"/>
          <p:cNvSpPr/>
          <p:nvPr/>
        </p:nvSpPr>
        <p:spPr>
          <a:xfrm>
            <a:off x="146660" y="-112835"/>
            <a:ext cx="2127413" cy="2127413"/>
          </a:xfrm>
          <a:custGeom>
            <a:avLst/>
            <a:gdLst/>
            <a:ahLst/>
            <a:cxnLst/>
            <a:rect l="l" t="t" r="r" b="b"/>
            <a:pathLst>
              <a:path w="2127413" h="2127413">
                <a:moveTo>
                  <a:pt x="0" y="0"/>
                </a:moveTo>
                <a:lnTo>
                  <a:pt x="2127412" y="0"/>
                </a:lnTo>
                <a:lnTo>
                  <a:pt x="2127412" y="2127413"/>
                </a:lnTo>
                <a:lnTo>
                  <a:pt x="0" y="2127413"/>
                </a:lnTo>
                <a:lnTo>
                  <a:pt x="0" y="0"/>
                </a:lnTo>
                <a:close/>
              </a:path>
            </a:pathLst>
          </a:custGeom>
          <a:blipFill>
            <a:blip r:embed="rId5"/>
            <a:stretch>
              <a:fillRect/>
            </a:stretch>
          </a:blipFill>
        </p:spPr>
      </p:sp>
      <p:sp>
        <p:nvSpPr>
          <p:cNvPr id="31" name="Freeform 31"/>
          <p:cNvSpPr/>
          <p:nvPr/>
        </p:nvSpPr>
        <p:spPr>
          <a:xfrm>
            <a:off x="4664782" y="484365"/>
            <a:ext cx="3035887" cy="1202970"/>
          </a:xfrm>
          <a:custGeom>
            <a:avLst/>
            <a:gdLst/>
            <a:ahLst/>
            <a:cxnLst/>
            <a:rect l="l" t="t" r="r" b="b"/>
            <a:pathLst>
              <a:path w="3035887" h="1202970">
                <a:moveTo>
                  <a:pt x="0" y="0"/>
                </a:moveTo>
                <a:lnTo>
                  <a:pt x="3035886" y="0"/>
                </a:lnTo>
                <a:lnTo>
                  <a:pt x="3035886" y="1202970"/>
                </a:lnTo>
                <a:lnTo>
                  <a:pt x="0" y="1202970"/>
                </a:lnTo>
                <a:lnTo>
                  <a:pt x="0" y="0"/>
                </a:lnTo>
                <a:close/>
              </a:path>
            </a:pathLst>
          </a:custGeom>
          <a:blipFill>
            <a:blip r:embed="rId6"/>
            <a:stretch>
              <a:fillRect/>
            </a:stretch>
          </a:blipFill>
        </p:spPr>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2382135" y="4497339"/>
            <a:ext cx="3903352" cy="4703811"/>
            <a:chOff x="0" y="0"/>
            <a:chExt cx="674484" cy="812800"/>
          </a:xfrm>
        </p:grpSpPr>
        <p:sp>
          <p:nvSpPr>
            <p:cNvPr id="3" name="Freeform 3"/>
            <p:cNvSpPr/>
            <p:nvPr/>
          </p:nvSpPr>
          <p:spPr>
            <a:xfrm>
              <a:off x="0" y="0"/>
              <a:ext cx="674484" cy="812800"/>
            </a:xfrm>
            <a:custGeom>
              <a:avLst/>
              <a:gdLst/>
              <a:ahLst/>
              <a:cxnLst/>
              <a:rect l="l" t="t" r="r" b="b"/>
              <a:pathLst>
                <a:path w="674484" h="812800">
                  <a:moveTo>
                    <a:pt x="337242" y="0"/>
                  </a:moveTo>
                  <a:lnTo>
                    <a:pt x="674484" y="203200"/>
                  </a:lnTo>
                  <a:lnTo>
                    <a:pt x="674484" y="609600"/>
                  </a:lnTo>
                  <a:lnTo>
                    <a:pt x="337242" y="812800"/>
                  </a:lnTo>
                  <a:lnTo>
                    <a:pt x="0" y="609600"/>
                  </a:lnTo>
                  <a:lnTo>
                    <a:pt x="0" y="203200"/>
                  </a:lnTo>
                  <a:lnTo>
                    <a:pt x="337242"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4" name="TextBox 4"/>
            <p:cNvSpPr txBox="1"/>
            <p:nvPr/>
          </p:nvSpPr>
          <p:spPr>
            <a:xfrm>
              <a:off x="0" y="111125"/>
              <a:ext cx="674484" cy="561975"/>
            </a:xfrm>
            <a:prstGeom prst="rect">
              <a:avLst/>
            </a:prstGeom>
          </p:spPr>
          <p:txBody>
            <a:bodyPr lIns="50800" tIns="50800" rIns="50800" bIns="50800" rtlCol="0" anchor="ctr"/>
            <a:lstStyle/>
            <a:p>
              <a:pPr algn="ctr">
                <a:lnSpc>
                  <a:spcPts val="2520"/>
                </a:lnSpc>
                <a:spcBef>
                  <a:spcPct val="0"/>
                </a:spcBef>
              </a:pPr>
              <a:endParaRPr/>
            </a:p>
          </p:txBody>
        </p:sp>
      </p:grpSp>
      <p:grpSp>
        <p:nvGrpSpPr>
          <p:cNvPr id="5" name="Group 5"/>
          <p:cNvGrpSpPr/>
          <p:nvPr/>
        </p:nvGrpSpPr>
        <p:grpSpPr>
          <a:xfrm>
            <a:off x="14664359" y="1712420"/>
            <a:ext cx="3348483" cy="3650155"/>
            <a:chOff x="0" y="0"/>
            <a:chExt cx="674484" cy="735250"/>
          </a:xfrm>
        </p:grpSpPr>
        <p:sp>
          <p:nvSpPr>
            <p:cNvPr id="6" name="Freeform 6"/>
            <p:cNvSpPr/>
            <p:nvPr/>
          </p:nvSpPr>
          <p:spPr>
            <a:xfrm>
              <a:off x="0" y="0"/>
              <a:ext cx="674484" cy="735250"/>
            </a:xfrm>
            <a:custGeom>
              <a:avLst/>
              <a:gdLst/>
              <a:ahLst/>
              <a:cxnLst/>
              <a:rect l="l" t="t" r="r" b="b"/>
              <a:pathLst>
                <a:path w="674484" h="735250">
                  <a:moveTo>
                    <a:pt x="337242" y="0"/>
                  </a:moveTo>
                  <a:lnTo>
                    <a:pt x="674484" y="203200"/>
                  </a:lnTo>
                  <a:lnTo>
                    <a:pt x="674484" y="532050"/>
                  </a:lnTo>
                  <a:lnTo>
                    <a:pt x="337242" y="735250"/>
                  </a:lnTo>
                  <a:lnTo>
                    <a:pt x="0" y="532050"/>
                  </a:lnTo>
                  <a:lnTo>
                    <a:pt x="0" y="203200"/>
                  </a:lnTo>
                  <a:lnTo>
                    <a:pt x="337242"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7" name="TextBox 7"/>
            <p:cNvSpPr txBox="1"/>
            <p:nvPr/>
          </p:nvSpPr>
          <p:spPr>
            <a:xfrm>
              <a:off x="0" y="111125"/>
              <a:ext cx="674484" cy="484425"/>
            </a:xfrm>
            <a:prstGeom prst="rect">
              <a:avLst/>
            </a:prstGeom>
          </p:spPr>
          <p:txBody>
            <a:bodyPr lIns="50800" tIns="50800" rIns="50800" bIns="50800" rtlCol="0" anchor="ctr"/>
            <a:lstStyle/>
            <a:p>
              <a:pPr algn="ctr">
                <a:lnSpc>
                  <a:spcPts val="2520"/>
                </a:lnSpc>
                <a:spcBef>
                  <a:spcPct val="0"/>
                </a:spcBef>
              </a:pPr>
              <a:endParaRPr/>
            </a:p>
          </p:txBody>
        </p:sp>
      </p:grpSp>
      <p:grpSp>
        <p:nvGrpSpPr>
          <p:cNvPr id="8" name="Group 8"/>
          <p:cNvGrpSpPr/>
          <p:nvPr/>
        </p:nvGrpSpPr>
        <p:grpSpPr>
          <a:xfrm>
            <a:off x="16402412" y="-1090067"/>
            <a:ext cx="3348483" cy="3650155"/>
            <a:chOff x="0" y="0"/>
            <a:chExt cx="674484" cy="735250"/>
          </a:xfrm>
        </p:grpSpPr>
        <p:sp>
          <p:nvSpPr>
            <p:cNvPr id="9" name="Freeform 9"/>
            <p:cNvSpPr/>
            <p:nvPr/>
          </p:nvSpPr>
          <p:spPr>
            <a:xfrm>
              <a:off x="0" y="0"/>
              <a:ext cx="674484" cy="735250"/>
            </a:xfrm>
            <a:custGeom>
              <a:avLst/>
              <a:gdLst/>
              <a:ahLst/>
              <a:cxnLst/>
              <a:rect l="l" t="t" r="r" b="b"/>
              <a:pathLst>
                <a:path w="674484" h="735250">
                  <a:moveTo>
                    <a:pt x="337242" y="0"/>
                  </a:moveTo>
                  <a:lnTo>
                    <a:pt x="674484" y="203200"/>
                  </a:lnTo>
                  <a:lnTo>
                    <a:pt x="674484" y="532050"/>
                  </a:lnTo>
                  <a:lnTo>
                    <a:pt x="337242" y="735250"/>
                  </a:lnTo>
                  <a:lnTo>
                    <a:pt x="0" y="532050"/>
                  </a:lnTo>
                  <a:lnTo>
                    <a:pt x="0" y="203200"/>
                  </a:lnTo>
                  <a:lnTo>
                    <a:pt x="337242"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10" name="TextBox 10"/>
            <p:cNvSpPr txBox="1"/>
            <p:nvPr/>
          </p:nvSpPr>
          <p:spPr>
            <a:xfrm>
              <a:off x="0" y="111125"/>
              <a:ext cx="674484" cy="484425"/>
            </a:xfrm>
            <a:prstGeom prst="rect">
              <a:avLst/>
            </a:prstGeom>
          </p:spPr>
          <p:txBody>
            <a:bodyPr lIns="50800" tIns="50800" rIns="50800" bIns="50800" rtlCol="0" anchor="ctr"/>
            <a:lstStyle/>
            <a:p>
              <a:pPr algn="ctr">
                <a:lnSpc>
                  <a:spcPts val="2520"/>
                </a:lnSpc>
                <a:spcBef>
                  <a:spcPct val="0"/>
                </a:spcBef>
              </a:pPr>
              <a:endParaRPr/>
            </a:p>
          </p:txBody>
        </p:sp>
      </p:grpSp>
      <p:grpSp>
        <p:nvGrpSpPr>
          <p:cNvPr id="11" name="Group 11"/>
          <p:cNvGrpSpPr/>
          <p:nvPr/>
        </p:nvGrpSpPr>
        <p:grpSpPr>
          <a:xfrm>
            <a:off x="12382135" y="2682170"/>
            <a:ext cx="4709476" cy="5675247"/>
            <a:chOff x="0" y="0"/>
            <a:chExt cx="6279302" cy="7566996"/>
          </a:xfrm>
        </p:grpSpPr>
        <p:grpSp>
          <p:nvGrpSpPr>
            <p:cNvPr id="12" name="Group 12"/>
            <p:cNvGrpSpPr/>
            <p:nvPr/>
          </p:nvGrpSpPr>
          <p:grpSpPr>
            <a:xfrm>
              <a:off x="0" y="0"/>
              <a:ext cx="6279302" cy="7566996"/>
              <a:chOff x="0" y="0"/>
              <a:chExt cx="674484" cy="812800"/>
            </a:xfrm>
          </p:grpSpPr>
          <p:sp>
            <p:nvSpPr>
              <p:cNvPr id="13" name="Freeform 13"/>
              <p:cNvSpPr/>
              <p:nvPr/>
            </p:nvSpPr>
            <p:spPr>
              <a:xfrm>
                <a:off x="0" y="0"/>
                <a:ext cx="674484" cy="812800"/>
              </a:xfrm>
              <a:custGeom>
                <a:avLst/>
                <a:gdLst/>
                <a:ahLst/>
                <a:cxnLst/>
                <a:rect l="l" t="t" r="r" b="b"/>
                <a:pathLst>
                  <a:path w="674484" h="812800">
                    <a:moveTo>
                      <a:pt x="337242" y="0"/>
                    </a:moveTo>
                    <a:lnTo>
                      <a:pt x="674484" y="203200"/>
                    </a:lnTo>
                    <a:lnTo>
                      <a:pt x="674484" y="609600"/>
                    </a:lnTo>
                    <a:lnTo>
                      <a:pt x="337242" y="812800"/>
                    </a:lnTo>
                    <a:lnTo>
                      <a:pt x="0" y="609600"/>
                    </a:lnTo>
                    <a:lnTo>
                      <a:pt x="0" y="203200"/>
                    </a:lnTo>
                    <a:lnTo>
                      <a:pt x="337242" y="0"/>
                    </a:lnTo>
                    <a:close/>
                  </a:path>
                </a:pathLst>
              </a:custGeom>
              <a:solidFill>
                <a:srgbClr val="FFFFFF"/>
              </a:solidFill>
              <a:ln w="76200" cap="sq">
                <a:solidFill>
                  <a:srgbClr val="225B96"/>
                </a:solidFill>
                <a:prstDash val="solid"/>
                <a:miter/>
              </a:ln>
            </p:spPr>
          </p:sp>
          <p:sp>
            <p:nvSpPr>
              <p:cNvPr id="14" name="TextBox 14"/>
              <p:cNvSpPr txBox="1"/>
              <p:nvPr/>
            </p:nvSpPr>
            <p:spPr>
              <a:xfrm>
                <a:off x="0" y="101600"/>
                <a:ext cx="674484" cy="571500"/>
              </a:xfrm>
              <a:prstGeom prst="rect">
                <a:avLst/>
              </a:prstGeom>
            </p:spPr>
            <p:txBody>
              <a:bodyPr lIns="28194" tIns="28194" rIns="28194" bIns="28194" rtlCol="0" anchor="ctr"/>
              <a:lstStyle/>
              <a:p>
                <a:pPr algn="ctr">
                  <a:lnSpc>
                    <a:spcPts val="2659"/>
                  </a:lnSpc>
                  <a:spcBef>
                    <a:spcPct val="0"/>
                  </a:spcBef>
                </a:pPr>
                <a:endParaRPr/>
              </a:p>
            </p:txBody>
          </p:sp>
        </p:grpSp>
        <p:grpSp>
          <p:nvGrpSpPr>
            <p:cNvPr id="15" name="Group 15"/>
            <p:cNvGrpSpPr/>
            <p:nvPr/>
          </p:nvGrpSpPr>
          <p:grpSpPr>
            <a:xfrm>
              <a:off x="418891" y="504792"/>
              <a:ext cx="5441520" cy="6557411"/>
              <a:chOff x="0" y="0"/>
              <a:chExt cx="674484" cy="812800"/>
            </a:xfrm>
          </p:grpSpPr>
          <p:sp>
            <p:nvSpPr>
              <p:cNvPr id="16" name="Freeform 16"/>
              <p:cNvSpPr/>
              <p:nvPr/>
            </p:nvSpPr>
            <p:spPr>
              <a:xfrm>
                <a:off x="0" y="0"/>
                <a:ext cx="674484" cy="812800"/>
              </a:xfrm>
              <a:custGeom>
                <a:avLst/>
                <a:gdLst/>
                <a:ahLst/>
                <a:cxnLst/>
                <a:rect l="l" t="t" r="r" b="b"/>
                <a:pathLst>
                  <a:path w="674484" h="812800">
                    <a:moveTo>
                      <a:pt x="337242" y="0"/>
                    </a:moveTo>
                    <a:lnTo>
                      <a:pt x="674484" y="203200"/>
                    </a:lnTo>
                    <a:lnTo>
                      <a:pt x="674484" y="609600"/>
                    </a:lnTo>
                    <a:lnTo>
                      <a:pt x="337242" y="812800"/>
                    </a:lnTo>
                    <a:lnTo>
                      <a:pt x="0" y="609600"/>
                    </a:lnTo>
                    <a:lnTo>
                      <a:pt x="0" y="203200"/>
                    </a:lnTo>
                    <a:lnTo>
                      <a:pt x="337242" y="0"/>
                    </a:lnTo>
                    <a:close/>
                  </a:path>
                </a:pathLst>
              </a:custGeom>
              <a:blipFill>
                <a:blip r:embed="rId2"/>
                <a:stretch>
                  <a:fillRect l="-38771" t="-550" r="-47025" b="-4099"/>
                </a:stretch>
              </a:blipFill>
              <a:ln cap="sq">
                <a:noFill/>
                <a:prstDash val="solid"/>
                <a:miter/>
              </a:ln>
            </p:spPr>
          </p:sp>
        </p:grpSp>
      </p:grpSp>
      <p:grpSp>
        <p:nvGrpSpPr>
          <p:cNvPr id="17" name="Group 17"/>
          <p:cNvGrpSpPr/>
          <p:nvPr/>
        </p:nvGrpSpPr>
        <p:grpSpPr>
          <a:xfrm>
            <a:off x="17359542" y="6611450"/>
            <a:ext cx="1448852" cy="1745967"/>
            <a:chOff x="0" y="0"/>
            <a:chExt cx="674484" cy="812800"/>
          </a:xfrm>
        </p:grpSpPr>
        <p:sp>
          <p:nvSpPr>
            <p:cNvPr id="18" name="Freeform 18"/>
            <p:cNvSpPr/>
            <p:nvPr/>
          </p:nvSpPr>
          <p:spPr>
            <a:xfrm>
              <a:off x="0" y="0"/>
              <a:ext cx="674484" cy="812800"/>
            </a:xfrm>
            <a:custGeom>
              <a:avLst/>
              <a:gdLst/>
              <a:ahLst/>
              <a:cxnLst/>
              <a:rect l="l" t="t" r="r" b="b"/>
              <a:pathLst>
                <a:path w="674484" h="812800">
                  <a:moveTo>
                    <a:pt x="337242" y="0"/>
                  </a:moveTo>
                  <a:lnTo>
                    <a:pt x="674484" y="203200"/>
                  </a:lnTo>
                  <a:lnTo>
                    <a:pt x="674484" y="609600"/>
                  </a:lnTo>
                  <a:lnTo>
                    <a:pt x="337242" y="812800"/>
                  </a:lnTo>
                  <a:lnTo>
                    <a:pt x="0" y="609600"/>
                  </a:lnTo>
                  <a:lnTo>
                    <a:pt x="0" y="203200"/>
                  </a:lnTo>
                  <a:lnTo>
                    <a:pt x="337242" y="0"/>
                  </a:lnTo>
                  <a:close/>
                </a:path>
              </a:pathLst>
            </a:custGeom>
            <a:solidFill>
              <a:srgbClr val="000000">
                <a:alpha val="0"/>
              </a:srgbClr>
            </a:solidFill>
            <a:ln w="66675" cap="sq">
              <a:gradFill>
                <a:gsLst>
                  <a:gs pos="0">
                    <a:srgbClr val="225B96">
                      <a:alpha val="100000"/>
                    </a:srgbClr>
                  </a:gs>
                  <a:gs pos="100000">
                    <a:srgbClr val="123860">
                      <a:alpha val="100000"/>
                    </a:srgbClr>
                  </a:gs>
                </a:gsLst>
                <a:lin ang="0"/>
              </a:gradFill>
              <a:prstDash val="solid"/>
              <a:miter/>
            </a:ln>
          </p:spPr>
        </p:sp>
        <p:sp>
          <p:nvSpPr>
            <p:cNvPr id="19" name="TextBox 19"/>
            <p:cNvSpPr txBox="1"/>
            <p:nvPr/>
          </p:nvSpPr>
          <p:spPr>
            <a:xfrm>
              <a:off x="0" y="101600"/>
              <a:ext cx="674484" cy="571500"/>
            </a:xfrm>
            <a:prstGeom prst="rect">
              <a:avLst/>
            </a:prstGeom>
          </p:spPr>
          <p:txBody>
            <a:bodyPr lIns="50800" tIns="50800" rIns="50800" bIns="50800" rtlCol="0" anchor="ctr"/>
            <a:lstStyle/>
            <a:p>
              <a:pPr algn="ctr">
                <a:lnSpc>
                  <a:spcPts val="2659"/>
                </a:lnSpc>
                <a:spcBef>
                  <a:spcPct val="0"/>
                </a:spcBef>
              </a:pPr>
              <a:endParaRPr/>
            </a:p>
          </p:txBody>
        </p:sp>
      </p:grpSp>
      <p:grpSp>
        <p:nvGrpSpPr>
          <p:cNvPr id="20" name="Group 20"/>
          <p:cNvGrpSpPr/>
          <p:nvPr/>
        </p:nvGrpSpPr>
        <p:grpSpPr>
          <a:xfrm>
            <a:off x="14343335" y="8056619"/>
            <a:ext cx="4655559" cy="5610273"/>
            <a:chOff x="0" y="0"/>
            <a:chExt cx="674484" cy="812800"/>
          </a:xfrm>
        </p:grpSpPr>
        <p:sp>
          <p:nvSpPr>
            <p:cNvPr id="21" name="Freeform 21"/>
            <p:cNvSpPr/>
            <p:nvPr/>
          </p:nvSpPr>
          <p:spPr>
            <a:xfrm>
              <a:off x="0" y="0"/>
              <a:ext cx="674484" cy="812800"/>
            </a:xfrm>
            <a:custGeom>
              <a:avLst/>
              <a:gdLst/>
              <a:ahLst/>
              <a:cxnLst/>
              <a:rect l="l" t="t" r="r" b="b"/>
              <a:pathLst>
                <a:path w="674484" h="812800">
                  <a:moveTo>
                    <a:pt x="337242" y="0"/>
                  </a:moveTo>
                  <a:lnTo>
                    <a:pt x="674484" y="203200"/>
                  </a:lnTo>
                  <a:lnTo>
                    <a:pt x="674484" y="609600"/>
                  </a:lnTo>
                  <a:lnTo>
                    <a:pt x="337242" y="812800"/>
                  </a:lnTo>
                  <a:lnTo>
                    <a:pt x="0" y="609600"/>
                  </a:lnTo>
                  <a:lnTo>
                    <a:pt x="0" y="203200"/>
                  </a:lnTo>
                  <a:lnTo>
                    <a:pt x="337242"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22" name="TextBox 22"/>
            <p:cNvSpPr txBox="1"/>
            <p:nvPr/>
          </p:nvSpPr>
          <p:spPr>
            <a:xfrm>
              <a:off x="0" y="101600"/>
              <a:ext cx="674484" cy="571500"/>
            </a:xfrm>
            <a:prstGeom prst="rect">
              <a:avLst/>
            </a:prstGeom>
          </p:spPr>
          <p:txBody>
            <a:bodyPr lIns="50800" tIns="50800" rIns="50800" bIns="50800" rtlCol="0" anchor="ctr"/>
            <a:lstStyle/>
            <a:p>
              <a:pPr algn="ctr">
                <a:lnSpc>
                  <a:spcPts val="2659"/>
                </a:lnSpc>
                <a:spcBef>
                  <a:spcPct val="0"/>
                </a:spcBef>
              </a:pPr>
              <a:endParaRPr/>
            </a:p>
          </p:txBody>
        </p:sp>
      </p:grpSp>
      <p:grpSp>
        <p:nvGrpSpPr>
          <p:cNvPr id="23" name="Group 23"/>
          <p:cNvGrpSpPr/>
          <p:nvPr/>
        </p:nvGrpSpPr>
        <p:grpSpPr>
          <a:xfrm>
            <a:off x="17359542" y="5971103"/>
            <a:ext cx="1425795" cy="1718182"/>
            <a:chOff x="0" y="0"/>
            <a:chExt cx="674484" cy="812800"/>
          </a:xfrm>
        </p:grpSpPr>
        <p:sp>
          <p:nvSpPr>
            <p:cNvPr id="24" name="Freeform 24"/>
            <p:cNvSpPr/>
            <p:nvPr/>
          </p:nvSpPr>
          <p:spPr>
            <a:xfrm>
              <a:off x="0" y="0"/>
              <a:ext cx="674484" cy="812800"/>
            </a:xfrm>
            <a:custGeom>
              <a:avLst/>
              <a:gdLst/>
              <a:ahLst/>
              <a:cxnLst/>
              <a:rect l="l" t="t" r="r" b="b"/>
              <a:pathLst>
                <a:path w="674484" h="812800">
                  <a:moveTo>
                    <a:pt x="337242" y="0"/>
                  </a:moveTo>
                  <a:lnTo>
                    <a:pt x="674484" y="203200"/>
                  </a:lnTo>
                  <a:lnTo>
                    <a:pt x="674484" y="609600"/>
                  </a:lnTo>
                  <a:lnTo>
                    <a:pt x="337242" y="812800"/>
                  </a:lnTo>
                  <a:lnTo>
                    <a:pt x="0" y="609600"/>
                  </a:lnTo>
                  <a:lnTo>
                    <a:pt x="0" y="203200"/>
                  </a:lnTo>
                  <a:lnTo>
                    <a:pt x="337242"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25" name="TextBox 25"/>
            <p:cNvSpPr txBox="1"/>
            <p:nvPr/>
          </p:nvSpPr>
          <p:spPr>
            <a:xfrm>
              <a:off x="0" y="101600"/>
              <a:ext cx="674484" cy="571500"/>
            </a:xfrm>
            <a:prstGeom prst="rect">
              <a:avLst/>
            </a:prstGeom>
          </p:spPr>
          <p:txBody>
            <a:bodyPr lIns="50800" tIns="50800" rIns="50800" bIns="50800" rtlCol="0" anchor="ctr"/>
            <a:lstStyle/>
            <a:p>
              <a:pPr algn="ctr">
                <a:lnSpc>
                  <a:spcPts val="2659"/>
                </a:lnSpc>
                <a:spcBef>
                  <a:spcPct val="0"/>
                </a:spcBef>
              </a:pPr>
              <a:endParaRPr/>
            </a:p>
          </p:txBody>
        </p:sp>
      </p:grpSp>
      <p:sp>
        <p:nvSpPr>
          <p:cNvPr id="26" name="Freeform 26"/>
          <p:cNvSpPr/>
          <p:nvPr/>
        </p:nvSpPr>
        <p:spPr>
          <a:xfrm>
            <a:off x="1188734" y="-1122651"/>
            <a:ext cx="4564033" cy="4564033"/>
          </a:xfrm>
          <a:custGeom>
            <a:avLst/>
            <a:gdLst/>
            <a:ahLst/>
            <a:cxnLst/>
            <a:rect l="l" t="t" r="r" b="b"/>
            <a:pathLst>
              <a:path w="4564033" h="4564033">
                <a:moveTo>
                  <a:pt x="0" y="0"/>
                </a:moveTo>
                <a:lnTo>
                  <a:pt x="4564033" y="0"/>
                </a:lnTo>
                <a:lnTo>
                  <a:pt x="4564033" y="4564032"/>
                </a:lnTo>
                <a:lnTo>
                  <a:pt x="0" y="4564032"/>
                </a:lnTo>
                <a:lnTo>
                  <a:pt x="0" y="0"/>
                </a:lnTo>
                <a:close/>
              </a:path>
            </a:pathLst>
          </a:custGeom>
          <a:blipFill>
            <a:blip r:embed="rId3"/>
            <a:stretch>
              <a:fillRect/>
            </a:stretch>
          </a:blipFill>
        </p:spPr>
      </p:sp>
      <p:sp>
        <p:nvSpPr>
          <p:cNvPr id="27" name="TextBox 27"/>
          <p:cNvSpPr txBox="1"/>
          <p:nvPr/>
        </p:nvSpPr>
        <p:spPr>
          <a:xfrm>
            <a:off x="1089864" y="1915921"/>
            <a:ext cx="13032982" cy="2581418"/>
          </a:xfrm>
          <a:prstGeom prst="rect">
            <a:avLst/>
          </a:prstGeom>
        </p:spPr>
        <p:txBody>
          <a:bodyPr lIns="0" tIns="0" rIns="0" bIns="0" rtlCol="0" anchor="t">
            <a:spAutoFit/>
          </a:bodyPr>
          <a:lstStyle/>
          <a:p>
            <a:pPr algn="l">
              <a:lnSpc>
                <a:spcPts val="6794"/>
              </a:lnSpc>
            </a:pPr>
            <a:r>
              <a:rPr lang="en-US" sz="5662" b="1">
                <a:solidFill>
                  <a:srgbClr val="15497F"/>
                </a:solidFill>
                <a:latin typeface="Inter Ultra-Bold"/>
                <a:ea typeface="Inter Ultra-Bold"/>
                <a:cs typeface="Inter Ultra-Bold"/>
                <a:sym typeface="Inter Ultra-Bold"/>
              </a:rPr>
              <a:t>Strategies for Unlocking Digital Trade Opportunities</a:t>
            </a:r>
          </a:p>
          <a:p>
            <a:pPr algn="l">
              <a:lnSpc>
                <a:spcPts val="6794"/>
              </a:lnSpc>
            </a:pPr>
            <a:endParaRPr lang="en-US" sz="5662" b="1">
              <a:solidFill>
                <a:srgbClr val="15497F"/>
              </a:solidFill>
              <a:latin typeface="Inter Ultra-Bold"/>
              <a:ea typeface="Inter Ultra-Bold"/>
              <a:cs typeface="Inter Ultra-Bold"/>
              <a:sym typeface="Inter Ultra-Bold"/>
            </a:endParaRPr>
          </a:p>
        </p:txBody>
      </p:sp>
      <p:sp>
        <p:nvSpPr>
          <p:cNvPr id="28" name="TextBox 28"/>
          <p:cNvSpPr txBox="1"/>
          <p:nvPr/>
        </p:nvSpPr>
        <p:spPr>
          <a:xfrm>
            <a:off x="1096723" y="3940893"/>
            <a:ext cx="11018712" cy="5938268"/>
          </a:xfrm>
          <a:prstGeom prst="rect">
            <a:avLst/>
          </a:prstGeom>
        </p:spPr>
        <p:txBody>
          <a:bodyPr lIns="0" tIns="0" rIns="0" bIns="0" rtlCol="0" anchor="t">
            <a:spAutoFit/>
          </a:bodyPr>
          <a:lstStyle/>
          <a:p>
            <a:pPr marL="631415" lvl="1" indent="-315708" algn="l">
              <a:lnSpc>
                <a:spcPts val="3626"/>
              </a:lnSpc>
              <a:buFont typeface="Arial"/>
              <a:buChar char="•"/>
            </a:pPr>
            <a:r>
              <a:rPr lang="en-US" sz="2924" b="1">
                <a:solidFill>
                  <a:srgbClr val="000000"/>
                </a:solidFill>
                <a:latin typeface="Inter Bold"/>
                <a:ea typeface="Inter Bold"/>
                <a:cs typeface="Inter Bold"/>
                <a:sym typeface="Inter Bold"/>
              </a:rPr>
              <a:t>Building digital skills &amp; capacity for women entrepreneurs</a:t>
            </a:r>
          </a:p>
          <a:p>
            <a:pPr algn="l">
              <a:lnSpc>
                <a:spcPts val="3626"/>
              </a:lnSpc>
            </a:pPr>
            <a:endParaRPr lang="en-US" sz="2924" b="1">
              <a:solidFill>
                <a:srgbClr val="000000"/>
              </a:solidFill>
              <a:latin typeface="Inter Bold"/>
              <a:ea typeface="Inter Bold"/>
              <a:cs typeface="Inter Bold"/>
              <a:sym typeface="Inter Bold"/>
            </a:endParaRPr>
          </a:p>
          <a:p>
            <a:pPr marL="631415" lvl="1" indent="-315708" algn="l">
              <a:lnSpc>
                <a:spcPts val="3626"/>
              </a:lnSpc>
              <a:buFont typeface="Arial"/>
              <a:buChar char="•"/>
            </a:pPr>
            <a:r>
              <a:rPr lang="en-US" sz="2924" b="1">
                <a:solidFill>
                  <a:srgbClr val="000000"/>
                </a:solidFill>
                <a:latin typeface="Inter Bold"/>
                <a:ea typeface="Inter Bold"/>
                <a:cs typeface="Inter Bold"/>
                <a:sym typeface="Inter Bold"/>
              </a:rPr>
              <a:t>Leveraging AfCFTA operational tools and One Trade Africa platform</a:t>
            </a:r>
          </a:p>
          <a:p>
            <a:pPr algn="l">
              <a:lnSpc>
                <a:spcPts val="3626"/>
              </a:lnSpc>
            </a:pPr>
            <a:endParaRPr lang="en-US" sz="2924" b="1">
              <a:solidFill>
                <a:srgbClr val="000000"/>
              </a:solidFill>
              <a:latin typeface="Inter Bold"/>
              <a:ea typeface="Inter Bold"/>
              <a:cs typeface="Inter Bold"/>
              <a:sym typeface="Inter Bold"/>
            </a:endParaRPr>
          </a:p>
          <a:p>
            <a:pPr marL="631415" lvl="1" indent="-315708" algn="l">
              <a:lnSpc>
                <a:spcPts val="3626"/>
              </a:lnSpc>
              <a:buFont typeface="Arial"/>
              <a:buChar char="•"/>
            </a:pPr>
            <a:r>
              <a:rPr lang="en-US" sz="2924" b="1">
                <a:solidFill>
                  <a:srgbClr val="000000"/>
                </a:solidFill>
                <a:latin typeface="Inter Bold"/>
                <a:ea typeface="Inter Bold"/>
                <a:cs typeface="Inter Bold"/>
                <a:sym typeface="Inter Bold"/>
              </a:rPr>
              <a:t>Enhancing access to finance and digital infrastructure</a:t>
            </a:r>
          </a:p>
          <a:p>
            <a:pPr algn="l">
              <a:lnSpc>
                <a:spcPts val="3626"/>
              </a:lnSpc>
            </a:pPr>
            <a:endParaRPr lang="en-US" sz="2924" b="1">
              <a:solidFill>
                <a:srgbClr val="000000"/>
              </a:solidFill>
              <a:latin typeface="Inter Bold"/>
              <a:ea typeface="Inter Bold"/>
              <a:cs typeface="Inter Bold"/>
              <a:sym typeface="Inter Bold"/>
            </a:endParaRPr>
          </a:p>
          <a:p>
            <a:pPr marL="631415" lvl="1" indent="-315708" algn="l">
              <a:lnSpc>
                <a:spcPts val="3626"/>
              </a:lnSpc>
              <a:buFont typeface="Arial"/>
              <a:buChar char="•"/>
            </a:pPr>
            <a:r>
              <a:rPr lang="en-US" sz="2924" b="1">
                <a:solidFill>
                  <a:srgbClr val="000000"/>
                </a:solidFill>
                <a:latin typeface="Inter Bold"/>
                <a:ea typeface="Inter Bold"/>
                <a:cs typeface="Inter Bold"/>
                <a:sym typeface="Inter Bold"/>
              </a:rPr>
              <a:t>Strengthening digital networks and business matchmaking</a:t>
            </a:r>
          </a:p>
          <a:p>
            <a:pPr algn="l">
              <a:lnSpc>
                <a:spcPts val="3626"/>
              </a:lnSpc>
            </a:pPr>
            <a:endParaRPr lang="en-US" sz="2924" b="1">
              <a:solidFill>
                <a:srgbClr val="000000"/>
              </a:solidFill>
              <a:latin typeface="Inter Bold"/>
              <a:ea typeface="Inter Bold"/>
              <a:cs typeface="Inter Bold"/>
              <a:sym typeface="Inter Bold"/>
            </a:endParaRPr>
          </a:p>
          <a:p>
            <a:pPr marL="631415" lvl="1" indent="-315708" algn="l">
              <a:lnSpc>
                <a:spcPts val="3626"/>
              </a:lnSpc>
              <a:buFont typeface="Arial"/>
              <a:buChar char="•"/>
            </a:pPr>
            <a:r>
              <a:rPr lang="en-US" sz="2924" b="1">
                <a:solidFill>
                  <a:srgbClr val="000000"/>
                </a:solidFill>
                <a:latin typeface="Inter Bold"/>
                <a:ea typeface="Inter Bold"/>
                <a:cs typeface="Inter Bold"/>
                <a:sym typeface="Inter Bold"/>
              </a:rPr>
              <a:t>Advocating for gender-sensitive digital trade policies</a:t>
            </a:r>
          </a:p>
          <a:p>
            <a:pPr algn="l">
              <a:lnSpc>
                <a:spcPts val="3626"/>
              </a:lnSpc>
            </a:pPr>
            <a:endParaRPr lang="en-US" sz="2924" b="1">
              <a:solidFill>
                <a:srgbClr val="000000"/>
              </a:solidFill>
              <a:latin typeface="Inter Bold"/>
              <a:ea typeface="Inter Bold"/>
              <a:cs typeface="Inter Bold"/>
              <a:sym typeface="Inter Bold"/>
            </a:endParaRPr>
          </a:p>
        </p:txBody>
      </p:sp>
      <p:grpSp>
        <p:nvGrpSpPr>
          <p:cNvPr id="29" name="Group 29"/>
          <p:cNvGrpSpPr/>
          <p:nvPr/>
        </p:nvGrpSpPr>
        <p:grpSpPr>
          <a:xfrm>
            <a:off x="10939946" y="-2316954"/>
            <a:ext cx="2884377" cy="3356366"/>
            <a:chOff x="0" y="0"/>
            <a:chExt cx="698500" cy="812800"/>
          </a:xfrm>
        </p:grpSpPr>
        <p:sp>
          <p:nvSpPr>
            <p:cNvPr id="30" name="Freeform 30"/>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000000">
                <a:alpha val="0"/>
              </a:srgbClr>
            </a:solidFill>
            <a:ln w="76200" cap="sq">
              <a:solidFill>
                <a:srgbClr val="225B96"/>
              </a:solidFill>
              <a:prstDash val="solid"/>
              <a:miter/>
            </a:ln>
          </p:spPr>
        </p:sp>
        <p:sp>
          <p:nvSpPr>
            <p:cNvPr id="31" name="TextBox 31"/>
            <p:cNvSpPr txBox="1"/>
            <p:nvPr/>
          </p:nvSpPr>
          <p:spPr>
            <a:xfrm>
              <a:off x="0" y="101600"/>
              <a:ext cx="698500" cy="571500"/>
            </a:xfrm>
            <a:prstGeom prst="rect">
              <a:avLst/>
            </a:prstGeom>
          </p:spPr>
          <p:txBody>
            <a:bodyPr lIns="28194" tIns="28194" rIns="28194" bIns="28194" rtlCol="0" anchor="ctr"/>
            <a:lstStyle/>
            <a:p>
              <a:pPr algn="ctr">
                <a:lnSpc>
                  <a:spcPts val="2659"/>
                </a:lnSpc>
                <a:spcBef>
                  <a:spcPct val="0"/>
                </a:spcBef>
              </a:pPr>
              <a:endParaRPr/>
            </a:p>
          </p:txBody>
        </p:sp>
      </p:grpSp>
      <p:grpSp>
        <p:nvGrpSpPr>
          <p:cNvPr id="32" name="Group 32"/>
          <p:cNvGrpSpPr/>
          <p:nvPr/>
        </p:nvGrpSpPr>
        <p:grpSpPr>
          <a:xfrm>
            <a:off x="-2205374" y="6457589"/>
            <a:ext cx="2884377" cy="3356366"/>
            <a:chOff x="0" y="0"/>
            <a:chExt cx="698500" cy="812800"/>
          </a:xfrm>
        </p:grpSpPr>
        <p:sp>
          <p:nvSpPr>
            <p:cNvPr id="33" name="Freeform 33"/>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000000">
                <a:alpha val="0"/>
              </a:srgbClr>
            </a:solidFill>
            <a:ln w="76200" cap="sq">
              <a:solidFill>
                <a:srgbClr val="225B96"/>
              </a:solidFill>
              <a:prstDash val="solid"/>
              <a:miter/>
            </a:ln>
          </p:spPr>
        </p:sp>
        <p:sp>
          <p:nvSpPr>
            <p:cNvPr id="34" name="TextBox 34"/>
            <p:cNvSpPr txBox="1"/>
            <p:nvPr/>
          </p:nvSpPr>
          <p:spPr>
            <a:xfrm>
              <a:off x="0" y="101600"/>
              <a:ext cx="698500" cy="571500"/>
            </a:xfrm>
            <a:prstGeom prst="rect">
              <a:avLst/>
            </a:prstGeom>
          </p:spPr>
          <p:txBody>
            <a:bodyPr lIns="28194" tIns="28194" rIns="28194" bIns="28194" rtlCol="0" anchor="ctr"/>
            <a:lstStyle/>
            <a:p>
              <a:pPr algn="ctr">
                <a:lnSpc>
                  <a:spcPts val="2659"/>
                </a:lnSpc>
                <a:spcBef>
                  <a:spcPct val="0"/>
                </a:spcBef>
              </a:pPr>
              <a:endParaRPr/>
            </a:p>
          </p:txBody>
        </p:sp>
      </p:grpSp>
      <p:sp>
        <p:nvSpPr>
          <p:cNvPr id="35" name="Freeform 35"/>
          <p:cNvSpPr/>
          <p:nvPr/>
        </p:nvSpPr>
        <p:spPr>
          <a:xfrm>
            <a:off x="224327" y="-39320"/>
            <a:ext cx="2127413" cy="2127413"/>
          </a:xfrm>
          <a:custGeom>
            <a:avLst/>
            <a:gdLst/>
            <a:ahLst/>
            <a:cxnLst/>
            <a:rect l="l" t="t" r="r" b="b"/>
            <a:pathLst>
              <a:path w="2127413" h="2127413">
                <a:moveTo>
                  <a:pt x="0" y="0"/>
                </a:moveTo>
                <a:lnTo>
                  <a:pt x="2127413" y="0"/>
                </a:lnTo>
                <a:lnTo>
                  <a:pt x="2127413" y="2127413"/>
                </a:lnTo>
                <a:lnTo>
                  <a:pt x="0" y="2127413"/>
                </a:lnTo>
                <a:lnTo>
                  <a:pt x="0" y="0"/>
                </a:lnTo>
                <a:close/>
              </a:path>
            </a:pathLst>
          </a:custGeom>
          <a:blipFill>
            <a:blip r:embed="rId4"/>
            <a:stretch>
              <a:fillRect/>
            </a:stretch>
          </a:blipFill>
        </p:spPr>
      </p:sp>
      <p:sp>
        <p:nvSpPr>
          <p:cNvPr id="36" name="Freeform 36"/>
          <p:cNvSpPr/>
          <p:nvPr/>
        </p:nvSpPr>
        <p:spPr>
          <a:xfrm>
            <a:off x="4742449" y="557880"/>
            <a:ext cx="3035887" cy="1202970"/>
          </a:xfrm>
          <a:custGeom>
            <a:avLst/>
            <a:gdLst/>
            <a:ahLst/>
            <a:cxnLst/>
            <a:rect l="l" t="t" r="r" b="b"/>
            <a:pathLst>
              <a:path w="3035887" h="1202970">
                <a:moveTo>
                  <a:pt x="0" y="0"/>
                </a:moveTo>
                <a:lnTo>
                  <a:pt x="3035887" y="0"/>
                </a:lnTo>
                <a:lnTo>
                  <a:pt x="3035887" y="1202970"/>
                </a:lnTo>
                <a:lnTo>
                  <a:pt x="0" y="1202970"/>
                </a:lnTo>
                <a:lnTo>
                  <a:pt x="0" y="0"/>
                </a:lnTo>
                <a:close/>
              </a:path>
            </a:pathLst>
          </a:custGeom>
          <a:blipFill>
            <a:blip r:embed="rId5"/>
            <a:stretch>
              <a:fillRect/>
            </a:stretch>
          </a:blipFill>
        </p:spPr>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4641623" y="5583189"/>
            <a:ext cx="3903352" cy="4703811"/>
            <a:chOff x="0" y="0"/>
            <a:chExt cx="674484" cy="812800"/>
          </a:xfrm>
        </p:grpSpPr>
        <p:sp>
          <p:nvSpPr>
            <p:cNvPr id="3" name="Freeform 3"/>
            <p:cNvSpPr/>
            <p:nvPr/>
          </p:nvSpPr>
          <p:spPr>
            <a:xfrm>
              <a:off x="0" y="0"/>
              <a:ext cx="674484" cy="812800"/>
            </a:xfrm>
            <a:custGeom>
              <a:avLst/>
              <a:gdLst/>
              <a:ahLst/>
              <a:cxnLst/>
              <a:rect l="l" t="t" r="r" b="b"/>
              <a:pathLst>
                <a:path w="674484" h="812800">
                  <a:moveTo>
                    <a:pt x="337242" y="0"/>
                  </a:moveTo>
                  <a:lnTo>
                    <a:pt x="674484" y="203200"/>
                  </a:lnTo>
                  <a:lnTo>
                    <a:pt x="674484" y="609600"/>
                  </a:lnTo>
                  <a:lnTo>
                    <a:pt x="337242" y="812800"/>
                  </a:lnTo>
                  <a:lnTo>
                    <a:pt x="0" y="609600"/>
                  </a:lnTo>
                  <a:lnTo>
                    <a:pt x="0" y="203200"/>
                  </a:lnTo>
                  <a:lnTo>
                    <a:pt x="337242"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4" name="TextBox 4"/>
            <p:cNvSpPr txBox="1"/>
            <p:nvPr/>
          </p:nvSpPr>
          <p:spPr>
            <a:xfrm>
              <a:off x="0" y="111125"/>
              <a:ext cx="674484" cy="561975"/>
            </a:xfrm>
            <a:prstGeom prst="rect">
              <a:avLst/>
            </a:prstGeom>
          </p:spPr>
          <p:txBody>
            <a:bodyPr lIns="50800" tIns="50800" rIns="50800" bIns="50800" rtlCol="0" anchor="ctr"/>
            <a:lstStyle/>
            <a:p>
              <a:pPr algn="ctr">
                <a:lnSpc>
                  <a:spcPts val="2520"/>
                </a:lnSpc>
                <a:spcBef>
                  <a:spcPct val="0"/>
                </a:spcBef>
              </a:pPr>
              <a:endParaRPr/>
            </a:p>
          </p:txBody>
        </p:sp>
      </p:grpSp>
      <p:grpSp>
        <p:nvGrpSpPr>
          <p:cNvPr id="5" name="Group 5"/>
          <p:cNvGrpSpPr/>
          <p:nvPr/>
        </p:nvGrpSpPr>
        <p:grpSpPr>
          <a:xfrm>
            <a:off x="12295644" y="1624291"/>
            <a:ext cx="3903352" cy="4703811"/>
            <a:chOff x="0" y="0"/>
            <a:chExt cx="674484" cy="812800"/>
          </a:xfrm>
        </p:grpSpPr>
        <p:sp>
          <p:nvSpPr>
            <p:cNvPr id="6" name="Freeform 6"/>
            <p:cNvSpPr/>
            <p:nvPr/>
          </p:nvSpPr>
          <p:spPr>
            <a:xfrm>
              <a:off x="0" y="0"/>
              <a:ext cx="674484" cy="812800"/>
            </a:xfrm>
            <a:custGeom>
              <a:avLst/>
              <a:gdLst/>
              <a:ahLst/>
              <a:cxnLst/>
              <a:rect l="l" t="t" r="r" b="b"/>
              <a:pathLst>
                <a:path w="674484" h="812800">
                  <a:moveTo>
                    <a:pt x="337242" y="0"/>
                  </a:moveTo>
                  <a:lnTo>
                    <a:pt x="674484" y="203200"/>
                  </a:lnTo>
                  <a:lnTo>
                    <a:pt x="674484" y="609600"/>
                  </a:lnTo>
                  <a:lnTo>
                    <a:pt x="337242" y="812800"/>
                  </a:lnTo>
                  <a:lnTo>
                    <a:pt x="0" y="609600"/>
                  </a:lnTo>
                  <a:lnTo>
                    <a:pt x="0" y="203200"/>
                  </a:lnTo>
                  <a:lnTo>
                    <a:pt x="337242"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7" name="TextBox 7"/>
            <p:cNvSpPr txBox="1"/>
            <p:nvPr/>
          </p:nvSpPr>
          <p:spPr>
            <a:xfrm>
              <a:off x="0" y="111125"/>
              <a:ext cx="674484" cy="561975"/>
            </a:xfrm>
            <a:prstGeom prst="rect">
              <a:avLst/>
            </a:prstGeom>
          </p:spPr>
          <p:txBody>
            <a:bodyPr lIns="50800" tIns="50800" rIns="50800" bIns="50800" rtlCol="0" anchor="ctr"/>
            <a:lstStyle/>
            <a:p>
              <a:pPr algn="ctr">
                <a:lnSpc>
                  <a:spcPts val="2520"/>
                </a:lnSpc>
                <a:spcBef>
                  <a:spcPct val="0"/>
                </a:spcBef>
              </a:pPr>
              <a:endParaRPr/>
            </a:p>
          </p:txBody>
        </p:sp>
      </p:grpSp>
      <p:grpSp>
        <p:nvGrpSpPr>
          <p:cNvPr id="8" name="Group 8"/>
          <p:cNvGrpSpPr/>
          <p:nvPr/>
        </p:nvGrpSpPr>
        <p:grpSpPr>
          <a:xfrm>
            <a:off x="12286885" y="3710870"/>
            <a:ext cx="4709476" cy="5675247"/>
            <a:chOff x="0" y="0"/>
            <a:chExt cx="674484" cy="812800"/>
          </a:xfrm>
        </p:grpSpPr>
        <p:sp>
          <p:nvSpPr>
            <p:cNvPr id="9" name="Freeform 9"/>
            <p:cNvSpPr/>
            <p:nvPr/>
          </p:nvSpPr>
          <p:spPr>
            <a:xfrm>
              <a:off x="0" y="0"/>
              <a:ext cx="674484" cy="812800"/>
            </a:xfrm>
            <a:custGeom>
              <a:avLst/>
              <a:gdLst/>
              <a:ahLst/>
              <a:cxnLst/>
              <a:rect l="l" t="t" r="r" b="b"/>
              <a:pathLst>
                <a:path w="674484" h="812800">
                  <a:moveTo>
                    <a:pt x="337242" y="0"/>
                  </a:moveTo>
                  <a:lnTo>
                    <a:pt x="674484" y="203200"/>
                  </a:lnTo>
                  <a:lnTo>
                    <a:pt x="674484" y="609600"/>
                  </a:lnTo>
                  <a:lnTo>
                    <a:pt x="337242" y="812800"/>
                  </a:lnTo>
                  <a:lnTo>
                    <a:pt x="0" y="609600"/>
                  </a:lnTo>
                  <a:lnTo>
                    <a:pt x="0" y="203200"/>
                  </a:lnTo>
                  <a:lnTo>
                    <a:pt x="337242" y="0"/>
                  </a:lnTo>
                  <a:close/>
                </a:path>
              </a:pathLst>
            </a:custGeom>
            <a:solidFill>
              <a:srgbClr val="FFFFFF"/>
            </a:solidFill>
            <a:ln w="76200" cap="sq">
              <a:solidFill>
                <a:srgbClr val="225B96"/>
              </a:solidFill>
              <a:prstDash val="solid"/>
              <a:miter/>
            </a:ln>
          </p:spPr>
        </p:sp>
        <p:sp>
          <p:nvSpPr>
            <p:cNvPr id="10" name="TextBox 10"/>
            <p:cNvSpPr txBox="1"/>
            <p:nvPr/>
          </p:nvSpPr>
          <p:spPr>
            <a:xfrm>
              <a:off x="0" y="101600"/>
              <a:ext cx="674484" cy="571500"/>
            </a:xfrm>
            <a:prstGeom prst="rect">
              <a:avLst/>
            </a:prstGeom>
          </p:spPr>
          <p:txBody>
            <a:bodyPr lIns="26990" tIns="26990" rIns="26990" bIns="26990" rtlCol="0" anchor="ctr"/>
            <a:lstStyle/>
            <a:p>
              <a:pPr algn="ctr">
                <a:lnSpc>
                  <a:spcPts val="2659"/>
                </a:lnSpc>
                <a:spcBef>
                  <a:spcPct val="0"/>
                </a:spcBef>
              </a:pPr>
              <a:endParaRPr/>
            </a:p>
          </p:txBody>
        </p:sp>
      </p:grpSp>
      <p:grpSp>
        <p:nvGrpSpPr>
          <p:cNvPr id="11" name="Group 11"/>
          <p:cNvGrpSpPr/>
          <p:nvPr/>
        </p:nvGrpSpPr>
        <p:grpSpPr>
          <a:xfrm>
            <a:off x="12601053" y="4089465"/>
            <a:ext cx="4081140" cy="4918058"/>
            <a:chOff x="0" y="0"/>
            <a:chExt cx="674484" cy="812800"/>
          </a:xfrm>
        </p:grpSpPr>
        <p:sp>
          <p:nvSpPr>
            <p:cNvPr id="12" name="Freeform 12"/>
            <p:cNvSpPr/>
            <p:nvPr/>
          </p:nvSpPr>
          <p:spPr>
            <a:xfrm>
              <a:off x="0" y="0"/>
              <a:ext cx="674484" cy="812800"/>
            </a:xfrm>
            <a:custGeom>
              <a:avLst/>
              <a:gdLst/>
              <a:ahLst/>
              <a:cxnLst/>
              <a:rect l="l" t="t" r="r" b="b"/>
              <a:pathLst>
                <a:path w="674484" h="812800">
                  <a:moveTo>
                    <a:pt x="337242" y="0"/>
                  </a:moveTo>
                  <a:lnTo>
                    <a:pt x="674484" y="203200"/>
                  </a:lnTo>
                  <a:lnTo>
                    <a:pt x="674484" y="609600"/>
                  </a:lnTo>
                  <a:lnTo>
                    <a:pt x="337242" y="812800"/>
                  </a:lnTo>
                  <a:lnTo>
                    <a:pt x="0" y="609600"/>
                  </a:lnTo>
                  <a:lnTo>
                    <a:pt x="0" y="203200"/>
                  </a:lnTo>
                  <a:lnTo>
                    <a:pt x="337242" y="0"/>
                  </a:lnTo>
                  <a:close/>
                </a:path>
              </a:pathLst>
            </a:custGeom>
            <a:blipFill>
              <a:blip r:embed="rId2"/>
              <a:stretch>
                <a:fillRect l="-41798" r="-41798"/>
              </a:stretch>
            </a:blipFill>
            <a:ln cap="sq">
              <a:noFill/>
              <a:prstDash val="solid"/>
              <a:miter/>
            </a:ln>
          </p:spPr>
        </p:sp>
      </p:grpSp>
      <p:grpSp>
        <p:nvGrpSpPr>
          <p:cNvPr id="13" name="Group 13"/>
          <p:cNvGrpSpPr/>
          <p:nvPr/>
        </p:nvGrpSpPr>
        <p:grpSpPr>
          <a:xfrm>
            <a:off x="14809312" y="-330740"/>
            <a:ext cx="4304866" cy="5187663"/>
            <a:chOff x="0" y="0"/>
            <a:chExt cx="5739821" cy="6916884"/>
          </a:xfrm>
        </p:grpSpPr>
        <p:grpSp>
          <p:nvGrpSpPr>
            <p:cNvPr id="14" name="Group 14"/>
            <p:cNvGrpSpPr/>
            <p:nvPr/>
          </p:nvGrpSpPr>
          <p:grpSpPr>
            <a:xfrm>
              <a:off x="0" y="0"/>
              <a:ext cx="5739821" cy="6916884"/>
              <a:chOff x="0" y="0"/>
              <a:chExt cx="674484" cy="812800"/>
            </a:xfrm>
          </p:grpSpPr>
          <p:sp>
            <p:nvSpPr>
              <p:cNvPr id="15" name="Freeform 15"/>
              <p:cNvSpPr/>
              <p:nvPr/>
            </p:nvSpPr>
            <p:spPr>
              <a:xfrm>
                <a:off x="0" y="0"/>
                <a:ext cx="674484" cy="812800"/>
              </a:xfrm>
              <a:custGeom>
                <a:avLst/>
                <a:gdLst/>
                <a:ahLst/>
                <a:cxnLst/>
                <a:rect l="l" t="t" r="r" b="b"/>
                <a:pathLst>
                  <a:path w="674484" h="812800">
                    <a:moveTo>
                      <a:pt x="337242" y="0"/>
                    </a:moveTo>
                    <a:lnTo>
                      <a:pt x="674484" y="203200"/>
                    </a:lnTo>
                    <a:lnTo>
                      <a:pt x="674484" y="609600"/>
                    </a:lnTo>
                    <a:lnTo>
                      <a:pt x="337242" y="812800"/>
                    </a:lnTo>
                    <a:lnTo>
                      <a:pt x="0" y="609600"/>
                    </a:lnTo>
                    <a:lnTo>
                      <a:pt x="0" y="203200"/>
                    </a:lnTo>
                    <a:lnTo>
                      <a:pt x="337242" y="0"/>
                    </a:lnTo>
                    <a:close/>
                  </a:path>
                </a:pathLst>
              </a:custGeom>
              <a:solidFill>
                <a:srgbClr val="FFFFFF"/>
              </a:solidFill>
              <a:ln w="76200" cap="sq">
                <a:solidFill>
                  <a:srgbClr val="225B96"/>
                </a:solidFill>
                <a:prstDash val="solid"/>
                <a:miter/>
              </a:ln>
            </p:spPr>
          </p:sp>
          <p:sp>
            <p:nvSpPr>
              <p:cNvPr id="16" name="TextBox 16"/>
              <p:cNvSpPr txBox="1"/>
              <p:nvPr/>
            </p:nvSpPr>
            <p:spPr>
              <a:xfrm>
                <a:off x="0" y="101600"/>
                <a:ext cx="674484" cy="571500"/>
              </a:xfrm>
              <a:prstGeom prst="rect">
                <a:avLst/>
              </a:prstGeom>
            </p:spPr>
            <p:txBody>
              <a:bodyPr lIns="28194" tIns="28194" rIns="28194" bIns="28194" rtlCol="0" anchor="ctr"/>
              <a:lstStyle/>
              <a:p>
                <a:pPr algn="ctr">
                  <a:lnSpc>
                    <a:spcPts val="2659"/>
                  </a:lnSpc>
                  <a:spcBef>
                    <a:spcPct val="0"/>
                  </a:spcBef>
                </a:pPr>
                <a:endParaRPr/>
              </a:p>
            </p:txBody>
          </p:sp>
        </p:grpSp>
        <p:grpSp>
          <p:nvGrpSpPr>
            <p:cNvPr id="17" name="Group 17"/>
            <p:cNvGrpSpPr/>
            <p:nvPr/>
          </p:nvGrpSpPr>
          <p:grpSpPr>
            <a:xfrm>
              <a:off x="382902" y="461424"/>
              <a:ext cx="4974017" cy="5994037"/>
              <a:chOff x="0" y="0"/>
              <a:chExt cx="674484" cy="812800"/>
            </a:xfrm>
          </p:grpSpPr>
          <p:sp>
            <p:nvSpPr>
              <p:cNvPr id="18" name="Freeform 18"/>
              <p:cNvSpPr/>
              <p:nvPr/>
            </p:nvSpPr>
            <p:spPr>
              <a:xfrm>
                <a:off x="0" y="0"/>
                <a:ext cx="674484" cy="812800"/>
              </a:xfrm>
              <a:custGeom>
                <a:avLst/>
                <a:gdLst/>
                <a:ahLst/>
                <a:cxnLst/>
                <a:rect l="l" t="t" r="r" b="b"/>
                <a:pathLst>
                  <a:path w="674484" h="812800">
                    <a:moveTo>
                      <a:pt x="337242" y="0"/>
                    </a:moveTo>
                    <a:lnTo>
                      <a:pt x="674484" y="203200"/>
                    </a:lnTo>
                    <a:lnTo>
                      <a:pt x="674484" y="609600"/>
                    </a:lnTo>
                    <a:lnTo>
                      <a:pt x="337242" y="812800"/>
                    </a:lnTo>
                    <a:lnTo>
                      <a:pt x="0" y="609600"/>
                    </a:lnTo>
                    <a:lnTo>
                      <a:pt x="0" y="203200"/>
                    </a:lnTo>
                    <a:lnTo>
                      <a:pt x="337242" y="0"/>
                    </a:lnTo>
                    <a:close/>
                  </a:path>
                </a:pathLst>
              </a:custGeom>
              <a:blipFill>
                <a:blip r:embed="rId3"/>
                <a:stretch>
                  <a:fillRect l="-57595" r="-57595"/>
                </a:stretch>
              </a:blipFill>
              <a:ln cap="sq">
                <a:noFill/>
                <a:prstDash val="solid"/>
                <a:miter/>
              </a:ln>
            </p:spPr>
          </p:sp>
        </p:grpSp>
      </p:grpSp>
      <p:sp>
        <p:nvSpPr>
          <p:cNvPr id="19" name="Freeform 19"/>
          <p:cNvSpPr/>
          <p:nvPr/>
        </p:nvSpPr>
        <p:spPr>
          <a:xfrm>
            <a:off x="1188734" y="-1122651"/>
            <a:ext cx="4564033" cy="4564033"/>
          </a:xfrm>
          <a:custGeom>
            <a:avLst/>
            <a:gdLst/>
            <a:ahLst/>
            <a:cxnLst/>
            <a:rect l="l" t="t" r="r" b="b"/>
            <a:pathLst>
              <a:path w="4564033" h="4564033">
                <a:moveTo>
                  <a:pt x="0" y="0"/>
                </a:moveTo>
                <a:lnTo>
                  <a:pt x="4564033" y="0"/>
                </a:lnTo>
                <a:lnTo>
                  <a:pt x="4564033" y="4564032"/>
                </a:lnTo>
                <a:lnTo>
                  <a:pt x="0" y="4564032"/>
                </a:lnTo>
                <a:lnTo>
                  <a:pt x="0" y="0"/>
                </a:lnTo>
                <a:close/>
              </a:path>
            </a:pathLst>
          </a:custGeom>
          <a:blipFill>
            <a:blip r:embed="rId4"/>
            <a:stretch>
              <a:fillRect/>
            </a:stretch>
          </a:blipFill>
        </p:spPr>
      </p:sp>
      <p:sp>
        <p:nvSpPr>
          <p:cNvPr id="20" name="TextBox 20"/>
          <p:cNvSpPr txBox="1"/>
          <p:nvPr/>
        </p:nvSpPr>
        <p:spPr>
          <a:xfrm>
            <a:off x="1542109" y="2579129"/>
            <a:ext cx="8421316" cy="862253"/>
          </a:xfrm>
          <a:prstGeom prst="rect">
            <a:avLst/>
          </a:prstGeom>
        </p:spPr>
        <p:txBody>
          <a:bodyPr lIns="0" tIns="0" rIns="0" bIns="0" rtlCol="0" anchor="t">
            <a:spAutoFit/>
          </a:bodyPr>
          <a:lstStyle/>
          <a:p>
            <a:pPr algn="l">
              <a:lnSpc>
                <a:spcPts val="6794"/>
              </a:lnSpc>
            </a:pPr>
            <a:r>
              <a:rPr lang="en-US" sz="5662" b="1">
                <a:solidFill>
                  <a:srgbClr val="15497F"/>
                </a:solidFill>
                <a:latin typeface="Inter Ultra-Bold"/>
                <a:ea typeface="Inter Ultra-Bold"/>
                <a:cs typeface="Inter Ultra-Bold"/>
                <a:sym typeface="Inter Ultra-Bold"/>
              </a:rPr>
              <a:t>Role of Stakeholders</a:t>
            </a:r>
          </a:p>
        </p:txBody>
      </p:sp>
      <p:sp>
        <p:nvSpPr>
          <p:cNvPr id="21" name="TextBox 21"/>
          <p:cNvSpPr txBox="1"/>
          <p:nvPr/>
        </p:nvSpPr>
        <p:spPr>
          <a:xfrm>
            <a:off x="1288033" y="3905049"/>
            <a:ext cx="10585688" cy="5481068"/>
          </a:xfrm>
          <a:prstGeom prst="rect">
            <a:avLst/>
          </a:prstGeom>
        </p:spPr>
        <p:txBody>
          <a:bodyPr lIns="0" tIns="0" rIns="0" bIns="0" rtlCol="0" anchor="t">
            <a:spAutoFit/>
          </a:bodyPr>
          <a:lstStyle/>
          <a:p>
            <a:pPr marL="631415" lvl="1" indent="-315708" algn="l">
              <a:lnSpc>
                <a:spcPts val="3626"/>
              </a:lnSpc>
              <a:buFont typeface="Arial"/>
              <a:buChar char="•"/>
            </a:pPr>
            <a:r>
              <a:rPr lang="en-US" sz="2924" b="1">
                <a:solidFill>
                  <a:srgbClr val="000000"/>
                </a:solidFill>
                <a:latin typeface="Inter Bold"/>
                <a:ea typeface="Inter Bold"/>
                <a:cs typeface="Inter Bold"/>
                <a:sym typeface="Inter Bold"/>
              </a:rPr>
              <a:t>Governments: Invest in digital infrastructure &amp; capacity building</a:t>
            </a:r>
          </a:p>
          <a:p>
            <a:pPr algn="l">
              <a:lnSpc>
                <a:spcPts val="3626"/>
              </a:lnSpc>
            </a:pPr>
            <a:endParaRPr lang="en-US" sz="2924" b="1">
              <a:solidFill>
                <a:srgbClr val="000000"/>
              </a:solidFill>
              <a:latin typeface="Inter Bold"/>
              <a:ea typeface="Inter Bold"/>
              <a:cs typeface="Inter Bold"/>
              <a:sym typeface="Inter Bold"/>
            </a:endParaRPr>
          </a:p>
          <a:p>
            <a:pPr marL="631415" lvl="1" indent="-315708" algn="l">
              <a:lnSpc>
                <a:spcPts val="3626"/>
              </a:lnSpc>
              <a:buFont typeface="Arial"/>
              <a:buChar char="•"/>
            </a:pPr>
            <a:r>
              <a:rPr lang="en-US" sz="2924" b="1">
                <a:solidFill>
                  <a:srgbClr val="000000"/>
                </a:solidFill>
                <a:latin typeface="Inter Bold"/>
                <a:ea typeface="Inter Bold"/>
                <a:cs typeface="Inter Bold"/>
                <a:sym typeface="Inter Bold"/>
              </a:rPr>
              <a:t>Private Sector: Support women-led MSMEs with tech solutions</a:t>
            </a:r>
          </a:p>
          <a:p>
            <a:pPr algn="l">
              <a:lnSpc>
                <a:spcPts val="3626"/>
              </a:lnSpc>
            </a:pPr>
            <a:endParaRPr lang="en-US" sz="2924" b="1">
              <a:solidFill>
                <a:srgbClr val="000000"/>
              </a:solidFill>
              <a:latin typeface="Inter Bold"/>
              <a:ea typeface="Inter Bold"/>
              <a:cs typeface="Inter Bold"/>
              <a:sym typeface="Inter Bold"/>
            </a:endParaRPr>
          </a:p>
          <a:p>
            <a:pPr marL="631415" lvl="1" indent="-315708" algn="l">
              <a:lnSpc>
                <a:spcPts val="3626"/>
              </a:lnSpc>
              <a:buFont typeface="Arial"/>
              <a:buChar char="•"/>
            </a:pPr>
            <a:r>
              <a:rPr lang="en-US" sz="2924" b="1">
                <a:solidFill>
                  <a:srgbClr val="000000"/>
                </a:solidFill>
                <a:latin typeface="Inter Bold"/>
                <a:ea typeface="Inter Bold"/>
                <a:cs typeface="Inter Bold"/>
                <a:sym typeface="Inter Bold"/>
              </a:rPr>
              <a:t>Development Partners: Facilitate training &amp; market access initiatives</a:t>
            </a:r>
          </a:p>
          <a:p>
            <a:pPr algn="l">
              <a:lnSpc>
                <a:spcPts val="3626"/>
              </a:lnSpc>
            </a:pPr>
            <a:endParaRPr lang="en-US" sz="2924" b="1">
              <a:solidFill>
                <a:srgbClr val="000000"/>
              </a:solidFill>
              <a:latin typeface="Inter Bold"/>
              <a:ea typeface="Inter Bold"/>
              <a:cs typeface="Inter Bold"/>
              <a:sym typeface="Inter Bold"/>
            </a:endParaRPr>
          </a:p>
          <a:p>
            <a:pPr marL="631415" lvl="1" indent="-315708" algn="l">
              <a:lnSpc>
                <a:spcPts val="3626"/>
              </a:lnSpc>
              <a:buFont typeface="Arial"/>
              <a:buChar char="•"/>
            </a:pPr>
            <a:r>
              <a:rPr lang="en-US" sz="2924" b="1">
                <a:solidFill>
                  <a:srgbClr val="000000"/>
                </a:solidFill>
                <a:latin typeface="Inter Bold"/>
                <a:ea typeface="Inter Bold"/>
                <a:cs typeface="Inter Bold"/>
                <a:sym typeface="Inter Bold"/>
              </a:rPr>
              <a:t>Women Entrepreneurs: Embrace innovation &amp; continuous learning</a:t>
            </a:r>
          </a:p>
          <a:p>
            <a:pPr algn="l">
              <a:lnSpc>
                <a:spcPts val="3626"/>
              </a:lnSpc>
            </a:pPr>
            <a:endParaRPr lang="en-US" sz="2924" b="1">
              <a:solidFill>
                <a:srgbClr val="000000"/>
              </a:solidFill>
              <a:latin typeface="Inter Bold"/>
              <a:ea typeface="Inter Bold"/>
              <a:cs typeface="Inter Bold"/>
              <a:sym typeface="Inter Bold"/>
            </a:endParaRPr>
          </a:p>
        </p:txBody>
      </p:sp>
      <p:grpSp>
        <p:nvGrpSpPr>
          <p:cNvPr id="22" name="Group 22"/>
          <p:cNvGrpSpPr/>
          <p:nvPr/>
        </p:nvGrpSpPr>
        <p:grpSpPr>
          <a:xfrm>
            <a:off x="-1000989" y="1018236"/>
            <a:ext cx="1538100" cy="1789789"/>
            <a:chOff x="0" y="0"/>
            <a:chExt cx="698500" cy="812800"/>
          </a:xfrm>
        </p:grpSpPr>
        <p:sp>
          <p:nvSpPr>
            <p:cNvPr id="23" name="Freeform 23"/>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000000">
                <a:alpha val="0"/>
              </a:srgbClr>
            </a:solidFill>
            <a:ln w="76200" cap="sq">
              <a:solidFill>
                <a:srgbClr val="225B96"/>
              </a:solidFill>
              <a:prstDash val="solid"/>
              <a:miter/>
            </a:ln>
          </p:spPr>
        </p:sp>
        <p:sp>
          <p:nvSpPr>
            <p:cNvPr id="24" name="TextBox 24"/>
            <p:cNvSpPr txBox="1"/>
            <p:nvPr/>
          </p:nvSpPr>
          <p:spPr>
            <a:xfrm>
              <a:off x="0" y="101600"/>
              <a:ext cx="698500" cy="571500"/>
            </a:xfrm>
            <a:prstGeom prst="rect">
              <a:avLst/>
            </a:prstGeom>
          </p:spPr>
          <p:txBody>
            <a:bodyPr lIns="28194" tIns="28194" rIns="28194" bIns="28194" rtlCol="0" anchor="ctr"/>
            <a:lstStyle/>
            <a:p>
              <a:pPr algn="ctr">
                <a:lnSpc>
                  <a:spcPts val="2659"/>
                </a:lnSpc>
                <a:spcBef>
                  <a:spcPct val="0"/>
                </a:spcBef>
              </a:pPr>
              <a:endParaRPr/>
            </a:p>
          </p:txBody>
        </p:sp>
      </p:grpSp>
      <p:sp>
        <p:nvSpPr>
          <p:cNvPr id="25" name="Freeform 25"/>
          <p:cNvSpPr/>
          <p:nvPr/>
        </p:nvSpPr>
        <p:spPr>
          <a:xfrm>
            <a:off x="224327" y="-39320"/>
            <a:ext cx="2127413" cy="2127413"/>
          </a:xfrm>
          <a:custGeom>
            <a:avLst/>
            <a:gdLst/>
            <a:ahLst/>
            <a:cxnLst/>
            <a:rect l="l" t="t" r="r" b="b"/>
            <a:pathLst>
              <a:path w="2127413" h="2127413">
                <a:moveTo>
                  <a:pt x="0" y="0"/>
                </a:moveTo>
                <a:lnTo>
                  <a:pt x="2127413" y="0"/>
                </a:lnTo>
                <a:lnTo>
                  <a:pt x="2127413" y="2127413"/>
                </a:lnTo>
                <a:lnTo>
                  <a:pt x="0" y="2127413"/>
                </a:lnTo>
                <a:lnTo>
                  <a:pt x="0" y="0"/>
                </a:lnTo>
                <a:close/>
              </a:path>
            </a:pathLst>
          </a:custGeom>
          <a:blipFill>
            <a:blip r:embed="rId5"/>
            <a:stretch>
              <a:fillRect/>
            </a:stretch>
          </a:blipFill>
        </p:spPr>
      </p:sp>
      <p:sp>
        <p:nvSpPr>
          <p:cNvPr id="26" name="Freeform 26"/>
          <p:cNvSpPr/>
          <p:nvPr/>
        </p:nvSpPr>
        <p:spPr>
          <a:xfrm>
            <a:off x="4742449" y="557880"/>
            <a:ext cx="3035887" cy="1202970"/>
          </a:xfrm>
          <a:custGeom>
            <a:avLst/>
            <a:gdLst/>
            <a:ahLst/>
            <a:cxnLst/>
            <a:rect l="l" t="t" r="r" b="b"/>
            <a:pathLst>
              <a:path w="3035887" h="1202970">
                <a:moveTo>
                  <a:pt x="0" y="0"/>
                </a:moveTo>
                <a:lnTo>
                  <a:pt x="3035887" y="0"/>
                </a:lnTo>
                <a:lnTo>
                  <a:pt x="3035887" y="1202970"/>
                </a:lnTo>
                <a:lnTo>
                  <a:pt x="0" y="1202970"/>
                </a:lnTo>
                <a:lnTo>
                  <a:pt x="0" y="0"/>
                </a:lnTo>
                <a:close/>
              </a:path>
            </a:pathLst>
          </a:custGeom>
          <a:blipFill>
            <a:blip r:embed="rId6"/>
            <a:stretch>
              <a:fillRect/>
            </a:stretch>
          </a:blipFill>
        </p:spPr>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4454343" y="-1134990"/>
            <a:ext cx="5683186" cy="6848635"/>
            <a:chOff x="0" y="0"/>
            <a:chExt cx="674484" cy="812800"/>
          </a:xfrm>
        </p:grpSpPr>
        <p:sp>
          <p:nvSpPr>
            <p:cNvPr id="3" name="Freeform 3"/>
            <p:cNvSpPr/>
            <p:nvPr/>
          </p:nvSpPr>
          <p:spPr>
            <a:xfrm>
              <a:off x="0" y="0"/>
              <a:ext cx="674484" cy="812800"/>
            </a:xfrm>
            <a:custGeom>
              <a:avLst/>
              <a:gdLst/>
              <a:ahLst/>
              <a:cxnLst/>
              <a:rect l="l" t="t" r="r" b="b"/>
              <a:pathLst>
                <a:path w="674484" h="812800">
                  <a:moveTo>
                    <a:pt x="337242" y="0"/>
                  </a:moveTo>
                  <a:lnTo>
                    <a:pt x="674484" y="203200"/>
                  </a:lnTo>
                  <a:lnTo>
                    <a:pt x="674484" y="609600"/>
                  </a:lnTo>
                  <a:lnTo>
                    <a:pt x="337242" y="812800"/>
                  </a:lnTo>
                  <a:lnTo>
                    <a:pt x="0" y="609600"/>
                  </a:lnTo>
                  <a:lnTo>
                    <a:pt x="0" y="203200"/>
                  </a:lnTo>
                  <a:lnTo>
                    <a:pt x="337242"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4" name="TextBox 4"/>
            <p:cNvSpPr txBox="1"/>
            <p:nvPr/>
          </p:nvSpPr>
          <p:spPr>
            <a:xfrm>
              <a:off x="0" y="111125"/>
              <a:ext cx="674484" cy="561975"/>
            </a:xfrm>
            <a:prstGeom prst="rect">
              <a:avLst/>
            </a:prstGeom>
          </p:spPr>
          <p:txBody>
            <a:bodyPr lIns="50800" tIns="50800" rIns="50800" bIns="50800" rtlCol="0" anchor="ctr"/>
            <a:lstStyle/>
            <a:p>
              <a:pPr algn="ctr">
                <a:lnSpc>
                  <a:spcPts val="2520"/>
                </a:lnSpc>
                <a:spcBef>
                  <a:spcPct val="0"/>
                </a:spcBef>
              </a:pPr>
              <a:endParaRPr/>
            </a:p>
          </p:txBody>
        </p:sp>
      </p:grpSp>
      <p:grpSp>
        <p:nvGrpSpPr>
          <p:cNvPr id="5" name="Group 5"/>
          <p:cNvGrpSpPr/>
          <p:nvPr/>
        </p:nvGrpSpPr>
        <p:grpSpPr>
          <a:xfrm>
            <a:off x="11366211" y="5133899"/>
            <a:ext cx="5538822" cy="7189645"/>
            <a:chOff x="0" y="0"/>
            <a:chExt cx="674484" cy="875511"/>
          </a:xfrm>
        </p:grpSpPr>
        <p:sp>
          <p:nvSpPr>
            <p:cNvPr id="6" name="Freeform 6"/>
            <p:cNvSpPr/>
            <p:nvPr/>
          </p:nvSpPr>
          <p:spPr>
            <a:xfrm>
              <a:off x="0" y="0"/>
              <a:ext cx="674484" cy="875511"/>
            </a:xfrm>
            <a:custGeom>
              <a:avLst/>
              <a:gdLst/>
              <a:ahLst/>
              <a:cxnLst/>
              <a:rect l="l" t="t" r="r" b="b"/>
              <a:pathLst>
                <a:path w="674484" h="875511">
                  <a:moveTo>
                    <a:pt x="337242" y="0"/>
                  </a:moveTo>
                  <a:lnTo>
                    <a:pt x="674484" y="203200"/>
                  </a:lnTo>
                  <a:lnTo>
                    <a:pt x="674484" y="672311"/>
                  </a:lnTo>
                  <a:lnTo>
                    <a:pt x="337242" y="875511"/>
                  </a:lnTo>
                  <a:lnTo>
                    <a:pt x="0" y="672311"/>
                  </a:lnTo>
                  <a:lnTo>
                    <a:pt x="0" y="203200"/>
                  </a:lnTo>
                  <a:lnTo>
                    <a:pt x="337242"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7" name="TextBox 7"/>
            <p:cNvSpPr txBox="1"/>
            <p:nvPr/>
          </p:nvSpPr>
          <p:spPr>
            <a:xfrm>
              <a:off x="0" y="111125"/>
              <a:ext cx="674484" cy="624686"/>
            </a:xfrm>
            <a:prstGeom prst="rect">
              <a:avLst/>
            </a:prstGeom>
          </p:spPr>
          <p:txBody>
            <a:bodyPr lIns="50800" tIns="50800" rIns="50800" bIns="50800" rtlCol="0" anchor="ctr"/>
            <a:lstStyle/>
            <a:p>
              <a:pPr algn="ctr">
                <a:lnSpc>
                  <a:spcPts val="2520"/>
                </a:lnSpc>
                <a:spcBef>
                  <a:spcPct val="0"/>
                </a:spcBef>
              </a:pPr>
              <a:endParaRPr/>
            </a:p>
          </p:txBody>
        </p:sp>
      </p:grpSp>
      <p:grpSp>
        <p:nvGrpSpPr>
          <p:cNvPr id="8" name="Group 8"/>
          <p:cNvGrpSpPr/>
          <p:nvPr/>
        </p:nvGrpSpPr>
        <p:grpSpPr>
          <a:xfrm>
            <a:off x="11366211" y="1412485"/>
            <a:ext cx="6176264" cy="7442829"/>
            <a:chOff x="0" y="0"/>
            <a:chExt cx="8235019" cy="9923771"/>
          </a:xfrm>
        </p:grpSpPr>
        <p:grpSp>
          <p:nvGrpSpPr>
            <p:cNvPr id="9" name="Group 9"/>
            <p:cNvGrpSpPr/>
            <p:nvPr/>
          </p:nvGrpSpPr>
          <p:grpSpPr>
            <a:xfrm>
              <a:off x="0" y="0"/>
              <a:ext cx="8235019" cy="9923771"/>
              <a:chOff x="0" y="0"/>
              <a:chExt cx="674484" cy="812800"/>
            </a:xfrm>
          </p:grpSpPr>
          <p:sp>
            <p:nvSpPr>
              <p:cNvPr id="10" name="Freeform 10"/>
              <p:cNvSpPr/>
              <p:nvPr/>
            </p:nvSpPr>
            <p:spPr>
              <a:xfrm>
                <a:off x="0" y="0"/>
                <a:ext cx="674484" cy="812800"/>
              </a:xfrm>
              <a:custGeom>
                <a:avLst/>
                <a:gdLst/>
                <a:ahLst/>
                <a:cxnLst/>
                <a:rect l="l" t="t" r="r" b="b"/>
                <a:pathLst>
                  <a:path w="674484" h="812800">
                    <a:moveTo>
                      <a:pt x="337242" y="0"/>
                    </a:moveTo>
                    <a:lnTo>
                      <a:pt x="674484" y="203200"/>
                    </a:lnTo>
                    <a:lnTo>
                      <a:pt x="674484" y="609600"/>
                    </a:lnTo>
                    <a:lnTo>
                      <a:pt x="337242" y="812800"/>
                    </a:lnTo>
                    <a:lnTo>
                      <a:pt x="0" y="609600"/>
                    </a:lnTo>
                    <a:lnTo>
                      <a:pt x="0" y="203200"/>
                    </a:lnTo>
                    <a:lnTo>
                      <a:pt x="337242" y="0"/>
                    </a:lnTo>
                    <a:close/>
                  </a:path>
                </a:pathLst>
              </a:custGeom>
              <a:solidFill>
                <a:srgbClr val="FFFFFF"/>
              </a:solidFill>
              <a:ln w="76200" cap="sq">
                <a:solidFill>
                  <a:srgbClr val="225B96"/>
                </a:solidFill>
                <a:prstDash val="solid"/>
                <a:miter/>
              </a:ln>
            </p:spPr>
          </p:sp>
          <p:sp>
            <p:nvSpPr>
              <p:cNvPr id="11" name="TextBox 11"/>
              <p:cNvSpPr txBox="1"/>
              <p:nvPr/>
            </p:nvSpPr>
            <p:spPr>
              <a:xfrm>
                <a:off x="0" y="101600"/>
                <a:ext cx="674484" cy="571500"/>
              </a:xfrm>
              <a:prstGeom prst="rect">
                <a:avLst/>
              </a:prstGeom>
            </p:spPr>
            <p:txBody>
              <a:bodyPr lIns="28194" tIns="28194" rIns="28194" bIns="28194" rtlCol="0" anchor="ctr"/>
              <a:lstStyle/>
              <a:p>
                <a:pPr algn="ctr">
                  <a:lnSpc>
                    <a:spcPts val="2659"/>
                  </a:lnSpc>
                  <a:spcBef>
                    <a:spcPct val="0"/>
                  </a:spcBef>
                </a:pPr>
                <a:endParaRPr/>
              </a:p>
            </p:txBody>
          </p:sp>
        </p:grpSp>
        <p:grpSp>
          <p:nvGrpSpPr>
            <p:cNvPr id="12" name="Group 12"/>
            <p:cNvGrpSpPr/>
            <p:nvPr/>
          </p:nvGrpSpPr>
          <p:grpSpPr>
            <a:xfrm>
              <a:off x="549356" y="662012"/>
              <a:ext cx="7136306" cy="8599747"/>
              <a:chOff x="0" y="0"/>
              <a:chExt cx="674484" cy="812800"/>
            </a:xfrm>
          </p:grpSpPr>
          <p:sp>
            <p:nvSpPr>
              <p:cNvPr id="13" name="Freeform 13"/>
              <p:cNvSpPr/>
              <p:nvPr/>
            </p:nvSpPr>
            <p:spPr>
              <a:xfrm flipH="1">
                <a:off x="0" y="0"/>
                <a:ext cx="674484" cy="812800"/>
              </a:xfrm>
              <a:custGeom>
                <a:avLst/>
                <a:gdLst/>
                <a:ahLst/>
                <a:cxnLst/>
                <a:rect l="l" t="t" r="r" b="b"/>
                <a:pathLst>
                  <a:path w="674484" h="812800">
                    <a:moveTo>
                      <a:pt x="337242" y="0"/>
                    </a:moveTo>
                    <a:lnTo>
                      <a:pt x="0" y="203200"/>
                    </a:lnTo>
                    <a:lnTo>
                      <a:pt x="0" y="609600"/>
                    </a:lnTo>
                    <a:lnTo>
                      <a:pt x="337242" y="812800"/>
                    </a:lnTo>
                    <a:lnTo>
                      <a:pt x="674484" y="609600"/>
                    </a:lnTo>
                    <a:lnTo>
                      <a:pt x="674484" y="203200"/>
                    </a:lnTo>
                    <a:lnTo>
                      <a:pt x="337242" y="0"/>
                    </a:lnTo>
                    <a:close/>
                  </a:path>
                </a:pathLst>
              </a:custGeom>
              <a:blipFill>
                <a:blip r:embed="rId2"/>
                <a:stretch>
                  <a:fillRect l="-23002" r="-57871"/>
                </a:stretch>
              </a:blipFill>
              <a:ln cap="sq">
                <a:noFill/>
                <a:prstDash val="solid"/>
                <a:miter/>
              </a:ln>
            </p:spPr>
          </p:sp>
        </p:grpSp>
      </p:grpSp>
      <p:grpSp>
        <p:nvGrpSpPr>
          <p:cNvPr id="14" name="Group 14"/>
          <p:cNvGrpSpPr/>
          <p:nvPr/>
        </p:nvGrpSpPr>
        <p:grpSpPr>
          <a:xfrm>
            <a:off x="16364479" y="8449819"/>
            <a:ext cx="1065854" cy="1284429"/>
            <a:chOff x="0" y="0"/>
            <a:chExt cx="674484" cy="812800"/>
          </a:xfrm>
        </p:grpSpPr>
        <p:sp>
          <p:nvSpPr>
            <p:cNvPr id="15" name="Freeform 15"/>
            <p:cNvSpPr/>
            <p:nvPr/>
          </p:nvSpPr>
          <p:spPr>
            <a:xfrm>
              <a:off x="0" y="0"/>
              <a:ext cx="674484" cy="812800"/>
            </a:xfrm>
            <a:custGeom>
              <a:avLst/>
              <a:gdLst/>
              <a:ahLst/>
              <a:cxnLst/>
              <a:rect l="l" t="t" r="r" b="b"/>
              <a:pathLst>
                <a:path w="674484" h="812800">
                  <a:moveTo>
                    <a:pt x="337242" y="0"/>
                  </a:moveTo>
                  <a:lnTo>
                    <a:pt x="674484" y="203200"/>
                  </a:lnTo>
                  <a:lnTo>
                    <a:pt x="674484" y="609600"/>
                  </a:lnTo>
                  <a:lnTo>
                    <a:pt x="337242" y="812800"/>
                  </a:lnTo>
                  <a:lnTo>
                    <a:pt x="0" y="609600"/>
                  </a:lnTo>
                  <a:lnTo>
                    <a:pt x="0" y="203200"/>
                  </a:lnTo>
                  <a:lnTo>
                    <a:pt x="337242" y="0"/>
                  </a:lnTo>
                  <a:close/>
                </a:path>
              </a:pathLst>
            </a:custGeom>
            <a:solidFill>
              <a:srgbClr val="000000">
                <a:alpha val="0"/>
              </a:srgbClr>
            </a:solidFill>
            <a:ln w="66675" cap="sq">
              <a:gradFill>
                <a:gsLst>
                  <a:gs pos="0">
                    <a:srgbClr val="225B96">
                      <a:alpha val="100000"/>
                    </a:srgbClr>
                  </a:gs>
                  <a:gs pos="100000">
                    <a:srgbClr val="123860">
                      <a:alpha val="100000"/>
                    </a:srgbClr>
                  </a:gs>
                </a:gsLst>
                <a:lin ang="0"/>
              </a:gradFill>
              <a:prstDash val="solid"/>
              <a:miter/>
            </a:ln>
          </p:spPr>
        </p:sp>
        <p:sp>
          <p:nvSpPr>
            <p:cNvPr id="16" name="TextBox 16"/>
            <p:cNvSpPr txBox="1"/>
            <p:nvPr/>
          </p:nvSpPr>
          <p:spPr>
            <a:xfrm>
              <a:off x="0" y="101600"/>
              <a:ext cx="674484" cy="571500"/>
            </a:xfrm>
            <a:prstGeom prst="rect">
              <a:avLst/>
            </a:prstGeom>
          </p:spPr>
          <p:txBody>
            <a:bodyPr lIns="50800" tIns="50800" rIns="50800" bIns="50800" rtlCol="0" anchor="ctr"/>
            <a:lstStyle/>
            <a:p>
              <a:pPr algn="ctr">
                <a:lnSpc>
                  <a:spcPts val="2659"/>
                </a:lnSpc>
                <a:spcBef>
                  <a:spcPct val="0"/>
                </a:spcBef>
              </a:pPr>
              <a:endParaRPr/>
            </a:p>
          </p:txBody>
        </p:sp>
      </p:grpSp>
      <p:grpSp>
        <p:nvGrpSpPr>
          <p:cNvPr id="17" name="Group 17"/>
          <p:cNvGrpSpPr/>
          <p:nvPr/>
        </p:nvGrpSpPr>
        <p:grpSpPr>
          <a:xfrm>
            <a:off x="11322215" y="-1092618"/>
            <a:ext cx="2223045" cy="2678924"/>
            <a:chOff x="0" y="0"/>
            <a:chExt cx="674484" cy="812800"/>
          </a:xfrm>
        </p:grpSpPr>
        <p:sp>
          <p:nvSpPr>
            <p:cNvPr id="18" name="Freeform 18"/>
            <p:cNvSpPr/>
            <p:nvPr/>
          </p:nvSpPr>
          <p:spPr>
            <a:xfrm>
              <a:off x="0" y="0"/>
              <a:ext cx="674484" cy="812800"/>
            </a:xfrm>
            <a:custGeom>
              <a:avLst/>
              <a:gdLst/>
              <a:ahLst/>
              <a:cxnLst/>
              <a:rect l="l" t="t" r="r" b="b"/>
              <a:pathLst>
                <a:path w="674484" h="812800">
                  <a:moveTo>
                    <a:pt x="337242" y="0"/>
                  </a:moveTo>
                  <a:lnTo>
                    <a:pt x="674484" y="203200"/>
                  </a:lnTo>
                  <a:lnTo>
                    <a:pt x="674484" y="609600"/>
                  </a:lnTo>
                  <a:lnTo>
                    <a:pt x="337242" y="812800"/>
                  </a:lnTo>
                  <a:lnTo>
                    <a:pt x="0" y="609600"/>
                  </a:lnTo>
                  <a:lnTo>
                    <a:pt x="0" y="203200"/>
                  </a:lnTo>
                  <a:lnTo>
                    <a:pt x="337242" y="0"/>
                  </a:lnTo>
                  <a:close/>
                </a:path>
              </a:pathLst>
            </a:custGeom>
            <a:solidFill>
              <a:srgbClr val="000000">
                <a:alpha val="0"/>
              </a:srgbClr>
            </a:solidFill>
            <a:ln w="66675" cap="sq">
              <a:gradFill>
                <a:gsLst>
                  <a:gs pos="0">
                    <a:srgbClr val="225B96">
                      <a:alpha val="100000"/>
                    </a:srgbClr>
                  </a:gs>
                  <a:gs pos="100000">
                    <a:srgbClr val="123860">
                      <a:alpha val="100000"/>
                    </a:srgbClr>
                  </a:gs>
                </a:gsLst>
                <a:lin ang="0"/>
              </a:gradFill>
              <a:prstDash val="solid"/>
              <a:miter/>
            </a:ln>
          </p:spPr>
        </p:sp>
        <p:sp>
          <p:nvSpPr>
            <p:cNvPr id="19" name="TextBox 19"/>
            <p:cNvSpPr txBox="1"/>
            <p:nvPr/>
          </p:nvSpPr>
          <p:spPr>
            <a:xfrm>
              <a:off x="0" y="101600"/>
              <a:ext cx="674484" cy="571500"/>
            </a:xfrm>
            <a:prstGeom prst="rect">
              <a:avLst/>
            </a:prstGeom>
          </p:spPr>
          <p:txBody>
            <a:bodyPr lIns="50800" tIns="50800" rIns="50800" bIns="50800" rtlCol="0" anchor="ctr"/>
            <a:lstStyle/>
            <a:p>
              <a:pPr algn="ctr">
                <a:lnSpc>
                  <a:spcPts val="2659"/>
                </a:lnSpc>
                <a:spcBef>
                  <a:spcPct val="0"/>
                </a:spcBef>
              </a:pPr>
              <a:endParaRPr/>
            </a:p>
          </p:txBody>
        </p:sp>
      </p:grpSp>
      <p:grpSp>
        <p:nvGrpSpPr>
          <p:cNvPr id="20" name="Group 20"/>
          <p:cNvGrpSpPr/>
          <p:nvPr/>
        </p:nvGrpSpPr>
        <p:grpSpPr>
          <a:xfrm>
            <a:off x="11086968" y="666376"/>
            <a:ext cx="1346770" cy="1622952"/>
            <a:chOff x="0" y="0"/>
            <a:chExt cx="674484" cy="812800"/>
          </a:xfrm>
        </p:grpSpPr>
        <p:sp>
          <p:nvSpPr>
            <p:cNvPr id="21" name="Freeform 21"/>
            <p:cNvSpPr/>
            <p:nvPr/>
          </p:nvSpPr>
          <p:spPr>
            <a:xfrm>
              <a:off x="0" y="0"/>
              <a:ext cx="674484" cy="812800"/>
            </a:xfrm>
            <a:custGeom>
              <a:avLst/>
              <a:gdLst/>
              <a:ahLst/>
              <a:cxnLst/>
              <a:rect l="l" t="t" r="r" b="b"/>
              <a:pathLst>
                <a:path w="674484" h="812800">
                  <a:moveTo>
                    <a:pt x="337242" y="0"/>
                  </a:moveTo>
                  <a:lnTo>
                    <a:pt x="674484" y="203200"/>
                  </a:lnTo>
                  <a:lnTo>
                    <a:pt x="674484" y="609600"/>
                  </a:lnTo>
                  <a:lnTo>
                    <a:pt x="337242" y="812800"/>
                  </a:lnTo>
                  <a:lnTo>
                    <a:pt x="0" y="609600"/>
                  </a:lnTo>
                  <a:lnTo>
                    <a:pt x="0" y="203200"/>
                  </a:lnTo>
                  <a:lnTo>
                    <a:pt x="337242"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22" name="TextBox 22"/>
            <p:cNvSpPr txBox="1"/>
            <p:nvPr/>
          </p:nvSpPr>
          <p:spPr>
            <a:xfrm>
              <a:off x="0" y="111125"/>
              <a:ext cx="674484" cy="561975"/>
            </a:xfrm>
            <a:prstGeom prst="rect">
              <a:avLst/>
            </a:prstGeom>
          </p:spPr>
          <p:txBody>
            <a:bodyPr lIns="50800" tIns="50800" rIns="50800" bIns="50800" rtlCol="0" anchor="ctr"/>
            <a:lstStyle/>
            <a:p>
              <a:pPr algn="ctr">
                <a:lnSpc>
                  <a:spcPts val="2520"/>
                </a:lnSpc>
                <a:spcBef>
                  <a:spcPct val="0"/>
                </a:spcBef>
              </a:pPr>
              <a:endParaRPr/>
            </a:p>
          </p:txBody>
        </p:sp>
      </p:grpSp>
      <p:sp>
        <p:nvSpPr>
          <p:cNvPr id="23" name="Freeform 23"/>
          <p:cNvSpPr/>
          <p:nvPr/>
        </p:nvSpPr>
        <p:spPr>
          <a:xfrm>
            <a:off x="1188734" y="-1122651"/>
            <a:ext cx="4564033" cy="4564033"/>
          </a:xfrm>
          <a:custGeom>
            <a:avLst/>
            <a:gdLst/>
            <a:ahLst/>
            <a:cxnLst/>
            <a:rect l="l" t="t" r="r" b="b"/>
            <a:pathLst>
              <a:path w="4564033" h="4564033">
                <a:moveTo>
                  <a:pt x="0" y="0"/>
                </a:moveTo>
                <a:lnTo>
                  <a:pt x="4564033" y="0"/>
                </a:lnTo>
                <a:lnTo>
                  <a:pt x="4564033" y="4564032"/>
                </a:lnTo>
                <a:lnTo>
                  <a:pt x="0" y="4564032"/>
                </a:lnTo>
                <a:lnTo>
                  <a:pt x="0" y="0"/>
                </a:lnTo>
                <a:close/>
              </a:path>
            </a:pathLst>
          </a:custGeom>
          <a:blipFill>
            <a:blip r:embed="rId3"/>
            <a:stretch>
              <a:fillRect/>
            </a:stretch>
          </a:blipFill>
        </p:spPr>
      </p:sp>
      <p:sp>
        <p:nvSpPr>
          <p:cNvPr id="24" name="TextBox 24"/>
          <p:cNvSpPr txBox="1"/>
          <p:nvPr/>
        </p:nvSpPr>
        <p:spPr>
          <a:xfrm>
            <a:off x="722684" y="1858202"/>
            <a:ext cx="8421316" cy="862253"/>
          </a:xfrm>
          <a:prstGeom prst="rect">
            <a:avLst/>
          </a:prstGeom>
        </p:spPr>
        <p:txBody>
          <a:bodyPr lIns="0" tIns="0" rIns="0" bIns="0" rtlCol="0" anchor="t">
            <a:spAutoFit/>
          </a:bodyPr>
          <a:lstStyle/>
          <a:p>
            <a:pPr algn="l">
              <a:lnSpc>
                <a:spcPts val="6794"/>
              </a:lnSpc>
            </a:pPr>
            <a:r>
              <a:rPr lang="en-US" sz="5662" b="1">
                <a:solidFill>
                  <a:srgbClr val="15497F"/>
                </a:solidFill>
                <a:latin typeface="Inter Ultra-Bold"/>
                <a:ea typeface="Inter Ultra-Bold"/>
                <a:cs typeface="Inter Ultra-Bold"/>
                <a:sym typeface="Inter Ultra-Bold"/>
              </a:rPr>
              <a:t>Conclusion </a:t>
            </a:r>
          </a:p>
        </p:txBody>
      </p:sp>
      <p:sp>
        <p:nvSpPr>
          <p:cNvPr id="25" name="TextBox 25"/>
          <p:cNvSpPr txBox="1"/>
          <p:nvPr/>
        </p:nvSpPr>
        <p:spPr>
          <a:xfrm>
            <a:off x="224327" y="2811616"/>
            <a:ext cx="10862640" cy="5481068"/>
          </a:xfrm>
          <a:prstGeom prst="rect">
            <a:avLst/>
          </a:prstGeom>
        </p:spPr>
        <p:txBody>
          <a:bodyPr lIns="0" tIns="0" rIns="0" bIns="0" rtlCol="0" anchor="t">
            <a:spAutoFit/>
          </a:bodyPr>
          <a:lstStyle/>
          <a:p>
            <a:pPr marL="631415" lvl="1" indent="-315708" algn="l">
              <a:lnSpc>
                <a:spcPts val="3626"/>
              </a:lnSpc>
              <a:buFont typeface="Arial"/>
              <a:buChar char="•"/>
            </a:pPr>
            <a:r>
              <a:rPr lang="en-US" sz="2924" b="1">
                <a:solidFill>
                  <a:srgbClr val="000000"/>
                </a:solidFill>
                <a:latin typeface="Inter Bold"/>
                <a:ea typeface="Inter Bold"/>
                <a:cs typeface="Inter Bold"/>
                <a:sym typeface="Inter Bold"/>
              </a:rPr>
              <a:t>Digital trade is a transformative opportunity for inclusive growth in Africa</a:t>
            </a:r>
          </a:p>
          <a:p>
            <a:pPr algn="l">
              <a:lnSpc>
                <a:spcPts val="3626"/>
              </a:lnSpc>
            </a:pPr>
            <a:endParaRPr lang="en-US" sz="2924" b="1">
              <a:solidFill>
                <a:srgbClr val="000000"/>
              </a:solidFill>
              <a:latin typeface="Inter Bold"/>
              <a:ea typeface="Inter Bold"/>
              <a:cs typeface="Inter Bold"/>
              <a:sym typeface="Inter Bold"/>
            </a:endParaRPr>
          </a:p>
          <a:p>
            <a:pPr marL="631415" lvl="1" indent="-315708" algn="l">
              <a:lnSpc>
                <a:spcPts val="3626"/>
              </a:lnSpc>
              <a:buFont typeface="Arial"/>
              <a:buChar char="•"/>
            </a:pPr>
            <a:r>
              <a:rPr lang="en-US" sz="2924" b="1">
                <a:solidFill>
                  <a:srgbClr val="000000"/>
                </a:solidFill>
                <a:latin typeface="Inter Bold"/>
                <a:ea typeface="Inter Bold"/>
                <a:cs typeface="Inter Bold"/>
                <a:sym typeface="Inter Bold"/>
              </a:rPr>
              <a:t>Women entrepreneurs can lead regional integration by embracing digital tools</a:t>
            </a:r>
          </a:p>
          <a:p>
            <a:pPr algn="l">
              <a:lnSpc>
                <a:spcPts val="3626"/>
              </a:lnSpc>
            </a:pPr>
            <a:endParaRPr lang="en-US" sz="2924" b="1">
              <a:solidFill>
                <a:srgbClr val="000000"/>
              </a:solidFill>
              <a:latin typeface="Inter Bold"/>
              <a:ea typeface="Inter Bold"/>
              <a:cs typeface="Inter Bold"/>
              <a:sym typeface="Inter Bold"/>
            </a:endParaRPr>
          </a:p>
          <a:p>
            <a:pPr marL="631415" lvl="1" indent="-315708" algn="l">
              <a:lnSpc>
                <a:spcPts val="3626"/>
              </a:lnSpc>
              <a:buFont typeface="Arial"/>
              <a:buChar char="•"/>
            </a:pPr>
            <a:r>
              <a:rPr lang="en-US" sz="2924" b="1">
                <a:solidFill>
                  <a:srgbClr val="000000"/>
                </a:solidFill>
                <a:latin typeface="Inter Bold"/>
                <a:ea typeface="Inter Bold"/>
                <a:cs typeface="Inter Bold"/>
                <a:sym typeface="Inter Bold"/>
              </a:rPr>
              <a:t>Collaboration is key: training, policy support, infrastructure, and finance</a:t>
            </a:r>
          </a:p>
          <a:p>
            <a:pPr algn="l">
              <a:lnSpc>
                <a:spcPts val="3626"/>
              </a:lnSpc>
            </a:pPr>
            <a:endParaRPr lang="en-US" sz="2924" b="1">
              <a:solidFill>
                <a:srgbClr val="000000"/>
              </a:solidFill>
              <a:latin typeface="Inter Bold"/>
              <a:ea typeface="Inter Bold"/>
              <a:cs typeface="Inter Bold"/>
              <a:sym typeface="Inter Bold"/>
            </a:endParaRPr>
          </a:p>
          <a:p>
            <a:pPr marL="631415" lvl="1" indent="-315708" algn="l">
              <a:lnSpc>
                <a:spcPts val="3626"/>
              </a:lnSpc>
              <a:buFont typeface="Arial"/>
              <a:buChar char="•"/>
            </a:pPr>
            <a:r>
              <a:rPr lang="en-US" sz="2924" b="1">
                <a:solidFill>
                  <a:srgbClr val="000000"/>
                </a:solidFill>
                <a:latin typeface="Inter Bold"/>
                <a:ea typeface="Inter Bold"/>
                <a:cs typeface="Inter Bold"/>
                <a:sym typeface="Inter Bold"/>
              </a:rPr>
              <a:t>Let digital trade be a pathway to empower more women across Africa under AfCFTA</a:t>
            </a:r>
          </a:p>
          <a:p>
            <a:pPr algn="l">
              <a:lnSpc>
                <a:spcPts val="3626"/>
              </a:lnSpc>
            </a:pPr>
            <a:endParaRPr lang="en-US" sz="2924" b="1">
              <a:solidFill>
                <a:srgbClr val="000000"/>
              </a:solidFill>
              <a:latin typeface="Inter Bold"/>
              <a:ea typeface="Inter Bold"/>
              <a:cs typeface="Inter Bold"/>
              <a:sym typeface="Inter Bold"/>
            </a:endParaRPr>
          </a:p>
        </p:txBody>
      </p:sp>
      <p:grpSp>
        <p:nvGrpSpPr>
          <p:cNvPr id="26" name="Group 26"/>
          <p:cNvGrpSpPr/>
          <p:nvPr/>
        </p:nvGrpSpPr>
        <p:grpSpPr>
          <a:xfrm>
            <a:off x="11549124" y="1762881"/>
            <a:ext cx="5810439" cy="6761238"/>
            <a:chOff x="0" y="0"/>
            <a:chExt cx="698500" cy="812800"/>
          </a:xfrm>
        </p:grpSpPr>
        <p:sp>
          <p:nvSpPr>
            <p:cNvPr id="27" name="Freeform 27"/>
            <p:cNvSpPr/>
            <p:nvPr/>
          </p:nvSpPr>
          <p:spPr>
            <a:xfrm flipH="1">
              <a:off x="0" y="0"/>
              <a:ext cx="698500" cy="812800"/>
            </a:xfrm>
            <a:custGeom>
              <a:avLst/>
              <a:gdLst/>
              <a:ahLst/>
              <a:cxnLst/>
              <a:rect l="l" t="t" r="r" b="b"/>
              <a:pathLst>
                <a:path w="698500" h="812800">
                  <a:moveTo>
                    <a:pt x="349250" y="0"/>
                  </a:moveTo>
                  <a:lnTo>
                    <a:pt x="0" y="203200"/>
                  </a:lnTo>
                  <a:lnTo>
                    <a:pt x="0" y="609600"/>
                  </a:lnTo>
                  <a:lnTo>
                    <a:pt x="349250" y="812800"/>
                  </a:lnTo>
                  <a:lnTo>
                    <a:pt x="698500" y="609600"/>
                  </a:lnTo>
                  <a:lnTo>
                    <a:pt x="698500" y="203200"/>
                  </a:lnTo>
                  <a:lnTo>
                    <a:pt x="349250" y="0"/>
                  </a:lnTo>
                  <a:close/>
                </a:path>
              </a:pathLst>
            </a:custGeom>
            <a:blipFill>
              <a:blip r:embed="rId4"/>
              <a:stretch>
                <a:fillRect l="-29242" r="-45412"/>
              </a:stretch>
            </a:blipFill>
            <a:ln w="66675" cap="sq">
              <a:solidFill>
                <a:srgbClr val="15497F"/>
              </a:solidFill>
              <a:prstDash val="solid"/>
              <a:miter/>
            </a:ln>
          </p:spPr>
        </p:sp>
      </p:grpSp>
      <p:sp>
        <p:nvSpPr>
          <p:cNvPr id="28" name="Freeform 28"/>
          <p:cNvSpPr/>
          <p:nvPr/>
        </p:nvSpPr>
        <p:spPr>
          <a:xfrm>
            <a:off x="224327" y="-39320"/>
            <a:ext cx="2127413" cy="2127413"/>
          </a:xfrm>
          <a:custGeom>
            <a:avLst/>
            <a:gdLst/>
            <a:ahLst/>
            <a:cxnLst/>
            <a:rect l="l" t="t" r="r" b="b"/>
            <a:pathLst>
              <a:path w="2127413" h="2127413">
                <a:moveTo>
                  <a:pt x="0" y="0"/>
                </a:moveTo>
                <a:lnTo>
                  <a:pt x="2127413" y="0"/>
                </a:lnTo>
                <a:lnTo>
                  <a:pt x="2127413" y="2127413"/>
                </a:lnTo>
                <a:lnTo>
                  <a:pt x="0" y="2127413"/>
                </a:lnTo>
                <a:lnTo>
                  <a:pt x="0" y="0"/>
                </a:lnTo>
                <a:close/>
              </a:path>
            </a:pathLst>
          </a:custGeom>
          <a:blipFill>
            <a:blip r:embed="rId5"/>
            <a:stretch>
              <a:fillRect/>
            </a:stretch>
          </a:blipFill>
        </p:spPr>
      </p:sp>
      <p:sp>
        <p:nvSpPr>
          <p:cNvPr id="29" name="Freeform 29"/>
          <p:cNvSpPr/>
          <p:nvPr/>
        </p:nvSpPr>
        <p:spPr>
          <a:xfrm>
            <a:off x="4742449" y="557880"/>
            <a:ext cx="3035887" cy="1202970"/>
          </a:xfrm>
          <a:custGeom>
            <a:avLst/>
            <a:gdLst/>
            <a:ahLst/>
            <a:cxnLst/>
            <a:rect l="l" t="t" r="r" b="b"/>
            <a:pathLst>
              <a:path w="3035887" h="1202970">
                <a:moveTo>
                  <a:pt x="0" y="0"/>
                </a:moveTo>
                <a:lnTo>
                  <a:pt x="3035887" y="0"/>
                </a:lnTo>
                <a:lnTo>
                  <a:pt x="3035887" y="1202970"/>
                </a:lnTo>
                <a:lnTo>
                  <a:pt x="0" y="1202970"/>
                </a:lnTo>
                <a:lnTo>
                  <a:pt x="0" y="0"/>
                </a:lnTo>
                <a:close/>
              </a:path>
            </a:pathLst>
          </a:custGeom>
          <a:blipFill>
            <a:blip r:embed="rId6"/>
            <a:stretch>
              <a:fillRect/>
            </a:stretch>
          </a:blipFill>
        </p:spPr>
      </p:sp>
      <p:sp>
        <p:nvSpPr>
          <p:cNvPr id="30" name="TextBox 30"/>
          <p:cNvSpPr txBox="1"/>
          <p:nvPr/>
        </p:nvSpPr>
        <p:spPr>
          <a:xfrm>
            <a:off x="328543" y="8330784"/>
            <a:ext cx="11037668" cy="1526540"/>
          </a:xfrm>
          <a:prstGeom prst="rect">
            <a:avLst/>
          </a:prstGeom>
        </p:spPr>
        <p:txBody>
          <a:bodyPr lIns="0" tIns="0" rIns="0" bIns="0" rtlCol="0" anchor="t">
            <a:spAutoFit/>
          </a:bodyPr>
          <a:lstStyle/>
          <a:p>
            <a:pPr algn="l">
              <a:lnSpc>
                <a:spcPts val="4060"/>
              </a:lnSpc>
            </a:pPr>
            <a:r>
              <a:rPr lang="en-US" sz="2900" i="1">
                <a:solidFill>
                  <a:srgbClr val="000000"/>
                </a:solidFill>
                <a:latin typeface="Canva Sans Italics"/>
                <a:ea typeface="Canva Sans Italics"/>
                <a:cs typeface="Canva Sans Italics"/>
                <a:sym typeface="Canva Sans Italics"/>
              </a:rPr>
              <a:t>“With the AfCFTA in place, Africa is every entrepreneur's domestic market.” — Claver Gatete, Minister of Trade, Rwanda</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31990" y="-1122651"/>
            <a:ext cx="6188480" cy="6188480"/>
          </a:xfrm>
          <a:custGeom>
            <a:avLst/>
            <a:gdLst/>
            <a:ahLst/>
            <a:cxnLst/>
            <a:rect l="l" t="t" r="r" b="b"/>
            <a:pathLst>
              <a:path w="6188480" h="6188480">
                <a:moveTo>
                  <a:pt x="0" y="0"/>
                </a:moveTo>
                <a:lnTo>
                  <a:pt x="6188480" y="0"/>
                </a:lnTo>
                <a:lnTo>
                  <a:pt x="6188480" y="6188480"/>
                </a:lnTo>
                <a:lnTo>
                  <a:pt x="0" y="6188480"/>
                </a:lnTo>
                <a:lnTo>
                  <a:pt x="0" y="0"/>
                </a:lnTo>
                <a:close/>
              </a:path>
            </a:pathLst>
          </a:custGeom>
          <a:blipFill>
            <a:blip r:embed="rId2"/>
            <a:stretch>
              <a:fillRect/>
            </a:stretch>
          </a:blipFill>
        </p:spPr>
      </p:sp>
      <p:grpSp>
        <p:nvGrpSpPr>
          <p:cNvPr id="3" name="Group 3"/>
          <p:cNvGrpSpPr/>
          <p:nvPr/>
        </p:nvGrpSpPr>
        <p:grpSpPr>
          <a:xfrm>
            <a:off x="866051" y="4005164"/>
            <a:ext cx="15868199" cy="4984346"/>
            <a:chOff x="0" y="0"/>
            <a:chExt cx="2587636" cy="812800"/>
          </a:xfrm>
        </p:grpSpPr>
        <p:sp>
          <p:nvSpPr>
            <p:cNvPr id="4" name="Freeform 4"/>
            <p:cNvSpPr/>
            <p:nvPr/>
          </p:nvSpPr>
          <p:spPr>
            <a:xfrm>
              <a:off x="0" y="0"/>
              <a:ext cx="2587636" cy="812800"/>
            </a:xfrm>
            <a:custGeom>
              <a:avLst/>
              <a:gdLst/>
              <a:ahLst/>
              <a:cxnLst/>
              <a:rect l="l" t="t" r="r" b="b"/>
              <a:pathLst>
                <a:path w="2587636" h="812800">
                  <a:moveTo>
                    <a:pt x="11221" y="0"/>
                  </a:moveTo>
                  <a:lnTo>
                    <a:pt x="2576414" y="0"/>
                  </a:lnTo>
                  <a:cubicBezTo>
                    <a:pt x="2582612" y="0"/>
                    <a:pt x="2587636" y="5024"/>
                    <a:pt x="2587636" y="11221"/>
                  </a:cubicBezTo>
                  <a:lnTo>
                    <a:pt x="2587636" y="801579"/>
                  </a:lnTo>
                  <a:cubicBezTo>
                    <a:pt x="2587636" y="807776"/>
                    <a:pt x="2582612" y="812800"/>
                    <a:pt x="2576414" y="812800"/>
                  </a:cubicBezTo>
                  <a:lnTo>
                    <a:pt x="11221" y="812800"/>
                  </a:lnTo>
                  <a:cubicBezTo>
                    <a:pt x="5024" y="812800"/>
                    <a:pt x="0" y="807776"/>
                    <a:pt x="0" y="801579"/>
                  </a:cubicBezTo>
                  <a:lnTo>
                    <a:pt x="0" y="11221"/>
                  </a:lnTo>
                  <a:cubicBezTo>
                    <a:pt x="0" y="5024"/>
                    <a:pt x="5024" y="0"/>
                    <a:pt x="11221" y="0"/>
                  </a:cubicBezTo>
                  <a:close/>
                </a:path>
              </a:pathLst>
            </a:custGeom>
            <a:blipFill>
              <a:blip r:embed="rId3"/>
              <a:stretch>
                <a:fillRect t="-29080"/>
              </a:stretch>
            </a:blipFill>
          </p:spPr>
        </p:sp>
      </p:grpSp>
      <p:grpSp>
        <p:nvGrpSpPr>
          <p:cNvPr id="5" name="Group 5"/>
          <p:cNvGrpSpPr/>
          <p:nvPr/>
        </p:nvGrpSpPr>
        <p:grpSpPr>
          <a:xfrm>
            <a:off x="12619848" y="7105059"/>
            <a:ext cx="12883446" cy="14991646"/>
            <a:chOff x="0" y="0"/>
            <a:chExt cx="698500" cy="812800"/>
          </a:xfrm>
        </p:grpSpPr>
        <p:sp>
          <p:nvSpPr>
            <p:cNvPr id="6" name="Freeform 6"/>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000000">
                <a:alpha val="0"/>
              </a:srgbClr>
            </a:solidFill>
            <a:ln w="76200" cap="sq">
              <a:gradFill>
                <a:gsLst>
                  <a:gs pos="0">
                    <a:srgbClr val="225B96">
                      <a:alpha val="100000"/>
                    </a:srgbClr>
                  </a:gs>
                  <a:gs pos="100000">
                    <a:srgbClr val="123860">
                      <a:alpha val="100000"/>
                    </a:srgbClr>
                  </a:gs>
                </a:gsLst>
                <a:lin ang="0"/>
              </a:gradFill>
              <a:prstDash val="solid"/>
              <a:miter/>
            </a:ln>
          </p:spPr>
        </p:sp>
        <p:sp>
          <p:nvSpPr>
            <p:cNvPr id="7" name="TextBox 7"/>
            <p:cNvSpPr txBox="1"/>
            <p:nvPr/>
          </p:nvSpPr>
          <p:spPr>
            <a:xfrm>
              <a:off x="0" y="101600"/>
              <a:ext cx="698500" cy="571500"/>
            </a:xfrm>
            <a:prstGeom prst="rect">
              <a:avLst/>
            </a:prstGeom>
          </p:spPr>
          <p:txBody>
            <a:bodyPr lIns="50800" tIns="50800" rIns="50800" bIns="50800" rtlCol="0" anchor="ctr"/>
            <a:lstStyle/>
            <a:p>
              <a:pPr algn="ctr">
                <a:lnSpc>
                  <a:spcPts val="2659"/>
                </a:lnSpc>
                <a:spcBef>
                  <a:spcPct val="0"/>
                </a:spcBef>
              </a:pPr>
              <a:endParaRPr/>
            </a:p>
          </p:txBody>
        </p:sp>
      </p:grpSp>
      <p:grpSp>
        <p:nvGrpSpPr>
          <p:cNvPr id="8" name="Group 8"/>
          <p:cNvGrpSpPr/>
          <p:nvPr/>
        </p:nvGrpSpPr>
        <p:grpSpPr>
          <a:xfrm>
            <a:off x="16941611" y="280331"/>
            <a:ext cx="5175867" cy="6022828"/>
            <a:chOff x="0" y="0"/>
            <a:chExt cx="698500" cy="812800"/>
          </a:xfrm>
        </p:grpSpPr>
        <p:sp>
          <p:nvSpPr>
            <p:cNvPr id="9" name="Freeform 9"/>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000000">
                <a:alpha val="0"/>
              </a:srgbClr>
            </a:solidFill>
            <a:ln w="76200" cap="sq">
              <a:gradFill>
                <a:gsLst>
                  <a:gs pos="0">
                    <a:srgbClr val="225B96">
                      <a:alpha val="100000"/>
                    </a:srgbClr>
                  </a:gs>
                  <a:gs pos="100000">
                    <a:srgbClr val="123860">
                      <a:alpha val="100000"/>
                    </a:srgbClr>
                  </a:gs>
                </a:gsLst>
                <a:lin ang="0"/>
              </a:gradFill>
              <a:prstDash val="solid"/>
              <a:miter/>
            </a:ln>
          </p:spPr>
        </p:sp>
        <p:sp>
          <p:nvSpPr>
            <p:cNvPr id="10" name="TextBox 10"/>
            <p:cNvSpPr txBox="1"/>
            <p:nvPr/>
          </p:nvSpPr>
          <p:spPr>
            <a:xfrm>
              <a:off x="0" y="101600"/>
              <a:ext cx="698500" cy="571500"/>
            </a:xfrm>
            <a:prstGeom prst="rect">
              <a:avLst/>
            </a:prstGeom>
          </p:spPr>
          <p:txBody>
            <a:bodyPr lIns="50800" tIns="50800" rIns="50800" bIns="50800" rtlCol="0" anchor="ctr"/>
            <a:lstStyle/>
            <a:p>
              <a:pPr algn="ctr">
                <a:lnSpc>
                  <a:spcPts val="2659"/>
                </a:lnSpc>
                <a:spcBef>
                  <a:spcPct val="0"/>
                </a:spcBef>
              </a:pPr>
              <a:endParaRPr/>
            </a:p>
          </p:txBody>
        </p:sp>
      </p:grpSp>
      <p:grpSp>
        <p:nvGrpSpPr>
          <p:cNvPr id="11" name="Group 11"/>
          <p:cNvGrpSpPr/>
          <p:nvPr/>
        </p:nvGrpSpPr>
        <p:grpSpPr>
          <a:xfrm>
            <a:off x="9163050" y="-6261278"/>
            <a:ext cx="6944379" cy="8080732"/>
            <a:chOff x="0" y="0"/>
            <a:chExt cx="698500" cy="812800"/>
          </a:xfrm>
        </p:grpSpPr>
        <p:sp>
          <p:nvSpPr>
            <p:cNvPr id="12" name="Freeform 12"/>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000000">
                <a:alpha val="0"/>
              </a:srgbClr>
            </a:solidFill>
            <a:ln w="76200" cap="sq">
              <a:gradFill>
                <a:gsLst>
                  <a:gs pos="0">
                    <a:srgbClr val="225B96">
                      <a:alpha val="100000"/>
                    </a:srgbClr>
                  </a:gs>
                  <a:gs pos="100000">
                    <a:srgbClr val="123860">
                      <a:alpha val="100000"/>
                    </a:srgbClr>
                  </a:gs>
                </a:gsLst>
                <a:lin ang="0"/>
              </a:gradFill>
              <a:prstDash val="solid"/>
              <a:miter/>
            </a:ln>
          </p:spPr>
        </p:sp>
        <p:sp>
          <p:nvSpPr>
            <p:cNvPr id="13" name="TextBox 13"/>
            <p:cNvSpPr txBox="1"/>
            <p:nvPr/>
          </p:nvSpPr>
          <p:spPr>
            <a:xfrm>
              <a:off x="0" y="101600"/>
              <a:ext cx="698500" cy="571500"/>
            </a:xfrm>
            <a:prstGeom prst="rect">
              <a:avLst/>
            </a:prstGeom>
          </p:spPr>
          <p:txBody>
            <a:bodyPr lIns="50800" tIns="50800" rIns="50800" bIns="50800" rtlCol="0" anchor="ctr"/>
            <a:lstStyle/>
            <a:p>
              <a:pPr algn="ctr">
                <a:lnSpc>
                  <a:spcPts val="2659"/>
                </a:lnSpc>
                <a:spcBef>
                  <a:spcPct val="0"/>
                </a:spcBef>
              </a:pPr>
              <a:endParaRPr/>
            </a:p>
          </p:txBody>
        </p:sp>
      </p:grpSp>
      <p:grpSp>
        <p:nvGrpSpPr>
          <p:cNvPr id="14" name="Group 14"/>
          <p:cNvGrpSpPr/>
          <p:nvPr/>
        </p:nvGrpSpPr>
        <p:grpSpPr>
          <a:xfrm>
            <a:off x="11697293" y="-3612609"/>
            <a:ext cx="4054808" cy="4718322"/>
            <a:chOff x="0" y="0"/>
            <a:chExt cx="698500" cy="812800"/>
          </a:xfrm>
        </p:grpSpPr>
        <p:sp>
          <p:nvSpPr>
            <p:cNvPr id="15" name="Freeform 15"/>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16" name="TextBox 16"/>
            <p:cNvSpPr txBox="1"/>
            <p:nvPr/>
          </p:nvSpPr>
          <p:spPr>
            <a:xfrm>
              <a:off x="0" y="101600"/>
              <a:ext cx="698500" cy="571500"/>
            </a:xfrm>
            <a:prstGeom prst="rect">
              <a:avLst/>
            </a:prstGeom>
          </p:spPr>
          <p:txBody>
            <a:bodyPr lIns="50800" tIns="50800" rIns="50800" bIns="50800" rtlCol="0" anchor="ctr"/>
            <a:lstStyle/>
            <a:p>
              <a:pPr algn="ctr">
                <a:lnSpc>
                  <a:spcPts val="2659"/>
                </a:lnSpc>
                <a:spcBef>
                  <a:spcPct val="0"/>
                </a:spcBef>
              </a:pPr>
              <a:endParaRPr/>
            </a:p>
          </p:txBody>
        </p:sp>
      </p:grpSp>
      <p:grpSp>
        <p:nvGrpSpPr>
          <p:cNvPr id="17" name="Group 17"/>
          <p:cNvGrpSpPr/>
          <p:nvPr/>
        </p:nvGrpSpPr>
        <p:grpSpPr>
          <a:xfrm>
            <a:off x="15501531" y="7892128"/>
            <a:ext cx="6021241" cy="7006535"/>
            <a:chOff x="0" y="0"/>
            <a:chExt cx="698500" cy="812800"/>
          </a:xfrm>
        </p:grpSpPr>
        <p:sp>
          <p:nvSpPr>
            <p:cNvPr id="18" name="Freeform 18"/>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19" name="TextBox 19"/>
            <p:cNvSpPr txBox="1"/>
            <p:nvPr/>
          </p:nvSpPr>
          <p:spPr>
            <a:xfrm>
              <a:off x="0" y="101600"/>
              <a:ext cx="698500" cy="571500"/>
            </a:xfrm>
            <a:prstGeom prst="rect">
              <a:avLst/>
            </a:prstGeom>
          </p:spPr>
          <p:txBody>
            <a:bodyPr lIns="50800" tIns="50800" rIns="50800" bIns="50800" rtlCol="0" anchor="ctr"/>
            <a:lstStyle/>
            <a:p>
              <a:pPr algn="ctr">
                <a:lnSpc>
                  <a:spcPts val="2659"/>
                </a:lnSpc>
                <a:spcBef>
                  <a:spcPct val="0"/>
                </a:spcBef>
              </a:pPr>
              <a:endParaRPr/>
            </a:p>
          </p:txBody>
        </p:sp>
      </p:grpSp>
      <p:grpSp>
        <p:nvGrpSpPr>
          <p:cNvPr id="20" name="Group 20"/>
          <p:cNvGrpSpPr/>
          <p:nvPr/>
        </p:nvGrpSpPr>
        <p:grpSpPr>
          <a:xfrm>
            <a:off x="17427632" y="4592495"/>
            <a:ext cx="1636974" cy="1904842"/>
            <a:chOff x="0" y="0"/>
            <a:chExt cx="698500" cy="812800"/>
          </a:xfrm>
        </p:grpSpPr>
        <p:sp>
          <p:nvSpPr>
            <p:cNvPr id="21" name="Freeform 21"/>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22" name="TextBox 22"/>
            <p:cNvSpPr txBox="1"/>
            <p:nvPr/>
          </p:nvSpPr>
          <p:spPr>
            <a:xfrm>
              <a:off x="0" y="101600"/>
              <a:ext cx="698500" cy="571500"/>
            </a:xfrm>
            <a:prstGeom prst="rect">
              <a:avLst/>
            </a:prstGeom>
          </p:spPr>
          <p:txBody>
            <a:bodyPr lIns="50800" tIns="50800" rIns="50800" bIns="50800" rtlCol="0" anchor="ctr"/>
            <a:lstStyle/>
            <a:p>
              <a:pPr algn="ctr">
                <a:lnSpc>
                  <a:spcPts val="2659"/>
                </a:lnSpc>
                <a:spcBef>
                  <a:spcPct val="0"/>
                </a:spcBef>
              </a:pPr>
              <a:endParaRPr/>
            </a:p>
          </p:txBody>
        </p:sp>
      </p:grpSp>
      <p:grpSp>
        <p:nvGrpSpPr>
          <p:cNvPr id="23" name="Group 23"/>
          <p:cNvGrpSpPr/>
          <p:nvPr/>
        </p:nvGrpSpPr>
        <p:grpSpPr>
          <a:xfrm>
            <a:off x="8966546" y="9339915"/>
            <a:ext cx="1500441" cy="1745967"/>
            <a:chOff x="0" y="0"/>
            <a:chExt cx="698500" cy="812800"/>
          </a:xfrm>
        </p:grpSpPr>
        <p:sp>
          <p:nvSpPr>
            <p:cNvPr id="24" name="Freeform 24"/>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000000">
                <a:alpha val="0"/>
              </a:srgbClr>
            </a:solidFill>
            <a:ln w="66675" cap="sq">
              <a:gradFill>
                <a:gsLst>
                  <a:gs pos="0">
                    <a:srgbClr val="225B96">
                      <a:alpha val="100000"/>
                    </a:srgbClr>
                  </a:gs>
                  <a:gs pos="100000">
                    <a:srgbClr val="123860">
                      <a:alpha val="100000"/>
                    </a:srgbClr>
                  </a:gs>
                </a:gsLst>
                <a:lin ang="0"/>
              </a:gradFill>
              <a:prstDash val="solid"/>
              <a:miter/>
            </a:ln>
          </p:spPr>
        </p:sp>
        <p:sp>
          <p:nvSpPr>
            <p:cNvPr id="25" name="TextBox 25"/>
            <p:cNvSpPr txBox="1"/>
            <p:nvPr/>
          </p:nvSpPr>
          <p:spPr>
            <a:xfrm>
              <a:off x="0" y="101600"/>
              <a:ext cx="698500" cy="571500"/>
            </a:xfrm>
            <a:prstGeom prst="rect">
              <a:avLst/>
            </a:prstGeom>
          </p:spPr>
          <p:txBody>
            <a:bodyPr lIns="50800" tIns="50800" rIns="50800" bIns="50800" rtlCol="0" anchor="ctr"/>
            <a:lstStyle/>
            <a:p>
              <a:pPr algn="ctr">
                <a:lnSpc>
                  <a:spcPts val="2659"/>
                </a:lnSpc>
                <a:spcBef>
                  <a:spcPct val="0"/>
                </a:spcBef>
              </a:pPr>
              <a:endParaRPr/>
            </a:p>
          </p:txBody>
        </p:sp>
      </p:grpSp>
      <p:grpSp>
        <p:nvGrpSpPr>
          <p:cNvPr id="26" name="Group 26"/>
          <p:cNvGrpSpPr/>
          <p:nvPr/>
        </p:nvGrpSpPr>
        <p:grpSpPr>
          <a:xfrm>
            <a:off x="8800150" y="9101420"/>
            <a:ext cx="5209567" cy="6062041"/>
            <a:chOff x="0" y="0"/>
            <a:chExt cx="698500" cy="812800"/>
          </a:xfrm>
        </p:grpSpPr>
        <p:sp>
          <p:nvSpPr>
            <p:cNvPr id="27" name="Freeform 27"/>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28" name="TextBox 28"/>
            <p:cNvSpPr txBox="1"/>
            <p:nvPr/>
          </p:nvSpPr>
          <p:spPr>
            <a:xfrm>
              <a:off x="0" y="101600"/>
              <a:ext cx="698500" cy="571500"/>
            </a:xfrm>
            <a:prstGeom prst="rect">
              <a:avLst/>
            </a:prstGeom>
          </p:spPr>
          <p:txBody>
            <a:bodyPr lIns="50800" tIns="50800" rIns="50800" bIns="50800" rtlCol="0" anchor="ctr"/>
            <a:lstStyle/>
            <a:p>
              <a:pPr algn="ctr">
                <a:lnSpc>
                  <a:spcPts val="2659"/>
                </a:lnSpc>
                <a:spcBef>
                  <a:spcPct val="0"/>
                </a:spcBef>
              </a:pPr>
              <a:endParaRPr/>
            </a:p>
          </p:txBody>
        </p:sp>
      </p:grpSp>
      <p:grpSp>
        <p:nvGrpSpPr>
          <p:cNvPr id="29" name="Group 29"/>
          <p:cNvGrpSpPr/>
          <p:nvPr/>
        </p:nvGrpSpPr>
        <p:grpSpPr>
          <a:xfrm>
            <a:off x="8567180" y="9776213"/>
            <a:ext cx="750552" cy="873370"/>
            <a:chOff x="0" y="0"/>
            <a:chExt cx="698500" cy="812800"/>
          </a:xfrm>
        </p:grpSpPr>
        <p:sp>
          <p:nvSpPr>
            <p:cNvPr id="30" name="Freeform 30"/>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31" name="TextBox 31"/>
            <p:cNvSpPr txBox="1"/>
            <p:nvPr/>
          </p:nvSpPr>
          <p:spPr>
            <a:xfrm>
              <a:off x="0" y="101600"/>
              <a:ext cx="698500" cy="571500"/>
            </a:xfrm>
            <a:prstGeom prst="rect">
              <a:avLst/>
            </a:prstGeom>
          </p:spPr>
          <p:txBody>
            <a:bodyPr lIns="50800" tIns="50800" rIns="50800" bIns="50800" rtlCol="0" anchor="ctr"/>
            <a:lstStyle/>
            <a:p>
              <a:pPr algn="ctr">
                <a:lnSpc>
                  <a:spcPts val="2659"/>
                </a:lnSpc>
                <a:spcBef>
                  <a:spcPct val="0"/>
                </a:spcBef>
              </a:pPr>
              <a:endParaRPr/>
            </a:p>
          </p:txBody>
        </p:sp>
      </p:grpSp>
      <p:sp>
        <p:nvSpPr>
          <p:cNvPr id="32" name="Freeform 32"/>
          <p:cNvSpPr/>
          <p:nvPr/>
        </p:nvSpPr>
        <p:spPr>
          <a:xfrm>
            <a:off x="224327" y="346264"/>
            <a:ext cx="2884609" cy="2884609"/>
          </a:xfrm>
          <a:custGeom>
            <a:avLst/>
            <a:gdLst/>
            <a:ahLst/>
            <a:cxnLst/>
            <a:rect l="l" t="t" r="r" b="b"/>
            <a:pathLst>
              <a:path w="2884609" h="2884609">
                <a:moveTo>
                  <a:pt x="0" y="0"/>
                </a:moveTo>
                <a:lnTo>
                  <a:pt x="2884609" y="0"/>
                </a:lnTo>
                <a:lnTo>
                  <a:pt x="2884609" y="2884609"/>
                </a:lnTo>
                <a:lnTo>
                  <a:pt x="0" y="2884609"/>
                </a:lnTo>
                <a:lnTo>
                  <a:pt x="0" y="0"/>
                </a:lnTo>
                <a:close/>
              </a:path>
            </a:pathLst>
          </a:custGeom>
          <a:blipFill>
            <a:blip r:embed="rId4"/>
            <a:stretch>
              <a:fillRect/>
            </a:stretch>
          </a:blipFill>
        </p:spPr>
      </p:sp>
      <p:sp>
        <p:nvSpPr>
          <p:cNvPr id="33" name="Freeform 33"/>
          <p:cNvSpPr/>
          <p:nvPr/>
        </p:nvSpPr>
        <p:spPr>
          <a:xfrm>
            <a:off x="6350556" y="1156021"/>
            <a:ext cx="4116431" cy="1631136"/>
          </a:xfrm>
          <a:custGeom>
            <a:avLst/>
            <a:gdLst/>
            <a:ahLst/>
            <a:cxnLst/>
            <a:rect l="l" t="t" r="r" b="b"/>
            <a:pathLst>
              <a:path w="4116431" h="1631136">
                <a:moveTo>
                  <a:pt x="0" y="0"/>
                </a:moveTo>
                <a:lnTo>
                  <a:pt x="4116431" y="0"/>
                </a:lnTo>
                <a:lnTo>
                  <a:pt x="4116431" y="1631136"/>
                </a:lnTo>
                <a:lnTo>
                  <a:pt x="0" y="1631136"/>
                </a:lnTo>
                <a:lnTo>
                  <a:pt x="0" y="0"/>
                </a:lnTo>
                <a:close/>
              </a:path>
            </a:pathLst>
          </a:custGeom>
          <a:blipFill>
            <a:blip r:embed="rId5"/>
            <a:stretch>
              <a:fillRect/>
            </a:stretch>
          </a:blipFill>
        </p:spPr>
      </p:sp>
      <p:sp>
        <p:nvSpPr>
          <p:cNvPr id="34" name="TextBox 34"/>
          <p:cNvSpPr txBox="1"/>
          <p:nvPr/>
        </p:nvSpPr>
        <p:spPr>
          <a:xfrm>
            <a:off x="5752767" y="2652955"/>
            <a:ext cx="7538480" cy="1201332"/>
          </a:xfrm>
          <a:prstGeom prst="rect">
            <a:avLst/>
          </a:prstGeom>
        </p:spPr>
        <p:txBody>
          <a:bodyPr lIns="0" tIns="0" rIns="0" bIns="0" rtlCol="0" anchor="t">
            <a:spAutoFit/>
          </a:bodyPr>
          <a:lstStyle/>
          <a:p>
            <a:pPr algn="ctr">
              <a:lnSpc>
                <a:spcPts val="9628"/>
              </a:lnSpc>
            </a:pPr>
            <a:r>
              <a:rPr lang="en-US" sz="7406" b="1">
                <a:solidFill>
                  <a:srgbClr val="15497F"/>
                </a:solidFill>
                <a:latin typeface="Inter Bold"/>
                <a:ea typeface="Inter Bold"/>
                <a:cs typeface="Inter Bold"/>
                <a:sym typeface="Inter Bold"/>
              </a:rPr>
              <a:t>Thank You</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98961" y="4188513"/>
            <a:ext cx="421665" cy="421665"/>
          </a:xfrm>
          <a:custGeom>
            <a:avLst/>
            <a:gdLst/>
            <a:ahLst/>
            <a:cxnLst/>
            <a:rect l="l" t="t" r="r" b="b"/>
            <a:pathLst>
              <a:path w="421665" h="421665">
                <a:moveTo>
                  <a:pt x="0" y="0"/>
                </a:moveTo>
                <a:lnTo>
                  <a:pt x="421664" y="0"/>
                </a:lnTo>
                <a:lnTo>
                  <a:pt x="421664" y="421665"/>
                </a:lnTo>
                <a:lnTo>
                  <a:pt x="0" y="42166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Freeform 3"/>
          <p:cNvSpPr/>
          <p:nvPr/>
        </p:nvSpPr>
        <p:spPr>
          <a:xfrm>
            <a:off x="1111067" y="-1196166"/>
            <a:ext cx="4564033" cy="4564033"/>
          </a:xfrm>
          <a:custGeom>
            <a:avLst/>
            <a:gdLst/>
            <a:ahLst/>
            <a:cxnLst/>
            <a:rect l="l" t="t" r="r" b="b"/>
            <a:pathLst>
              <a:path w="4564033" h="4564033">
                <a:moveTo>
                  <a:pt x="0" y="0"/>
                </a:moveTo>
                <a:lnTo>
                  <a:pt x="4564033" y="0"/>
                </a:lnTo>
                <a:lnTo>
                  <a:pt x="4564033" y="4564032"/>
                </a:lnTo>
                <a:lnTo>
                  <a:pt x="0" y="4564032"/>
                </a:lnTo>
                <a:lnTo>
                  <a:pt x="0" y="0"/>
                </a:lnTo>
                <a:close/>
              </a:path>
            </a:pathLst>
          </a:custGeom>
          <a:blipFill>
            <a:blip r:embed="rId4"/>
            <a:stretch>
              <a:fillRect/>
            </a:stretch>
          </a:blipFill>
        </p:spPr>
      </p:sp>
      <p:sp>
        <p:nvSpPr>
          <p:cNvPr id="4" name="TextBox 4"/>
          <p:cNvSpPr txBox="1"/>
          <p:nvPr/>
        </p:nvSpPr>
        <p:spPr>
          <a:xfrm>
            <a:off x="694606" y="2352690"/>
            <a:ext cx="11429256" cy="1971675"/>
          </a:xfrm>
          <a:prstGeom prst="rect">
            <a:avLst/>
          </a:prstGeom>
        </p:spPr>
        <p:txBody>
          <a:bodyPr lIns="0" tIns="0" rIns="0" bIns="0" rtlCol="0" anchor="t">
            <a:spAutoFit/>
          </a:bodyPr>
          <a:lstStyle/>
          <a:p>
            <a:pPr algn="l">
              <a:lnSpc>
                <a:spcPts val="4791"/>
              </a:lnSpc>
            </a:pPr>
            <a:r>
              <a:rPr lang="en-US" sz="3992" b="1">
                <a:solidFill>
                  <a:srgbClr val="15497F"/>
                </a:solidFill>
                <a:latin typeface="Inter Ultra-Bold"/>
                <a:ea typeface="Inter Ultra-Bold"/>
                <a:cs typeface="Inter Ultra-Bold"/>
                <a:sym typeface="Inter Ultra-Bold"/>
              </a:rPr>
              <a:t>Importance for Women Entrepreneurs under AfCFTA </a:t>
            </a:r>
            <a:r>
              <a:rPr lang="en-US" sz="3992" i="1">
                <a:solidFill>
                  <a:srgbClr val="15497F"/>
                </a:solidFill>
                <a:latin typeface="Inter Italics"/>
                <a:ea typeface="Inter Italics"/>
                <a:cs typeface="Inter Italics"/>
                <a:sym typeface="Inter Italics"/>
              </a:rPr>
              <a:t>(African Continental Free Trade Area )</a:t>
            </a:r>
          </a:p>
          <a:p>
            <a:pPr algn="l">
              <a:lnSpc>
                <a:spcPts val="6111"/>
              </a:lnSpc>
            </a:pPr>
            <a:endParaRPr lang="en-US" sz="3992" i="1">
              <a:solidFill>
                <a:srgbClr val="15497F"/>
              </a:solidFill>
              <a:latin typeface="Inter Italics"/>
              <a:ea typeface="Inter Italics"/>
              <a:cs typeface="Inter Italics"/>
              <a:sym typeface="Inter Italics"/>
            </a:endParaRPr>
          </a:p>
        </p:txBody>
      </p:sp>
      <p:sp>
        <p:nvSpPr>
          <p:cNvPr id="5" name="TextBox 5"/>
          <p:cNvSpPr txBox="1"/>
          <p:nvPr/>
        </p:nvSpPr>
        <p:spPr>
          <a:xfrm>
            <a:off x="1335817" y="4178988"/>
            <a:ext cx="10259451" cy="1914525"/>
          </a:xfrm>
          <a:prstGeom prst="rect">
            <a:avLst/>
          </a:prstGeom>
        </p:spPr>
        <p:txBody>
          <a:bodyPr lIns="0" tIns="0" rIns="0" bIns="0" rtlCol="0" anchor="t">
            <a:spAutoFit/>
          </a:bodyPr>
          <a:lstStyle/>
          <a:p>
            <a:pPr algn="l">
              <a:lnSpc>
                <a:spcPts val="3820"/>
              </a:lnSpc>
            </a:pPr>
            <a:r>
              <a:rPr lang="en-US" sz="3183">
                <a:solidFill>
                  <a:srgbClr val="15497F"/>
                </a:solidFill>
                <a:latin typeface="Inter"/>
                <a:ea typeface="Inter"/>
                <a:cs typeface="Inter"/>
                <a:sym typeface="Inter"/>
              </a:rPr>
              <a:t>AfCFTA creates one big market, making it easier for women-led businesses to trade across African countries.</a:t>
            </a:r>
          </a:p>
          <a:p>
            <a:pPr algn="l">
              <a:lnSpc>
                <a:spcPts val="3820"/>
              </a:lnSpc>
            </a:pPr>
            <a:endParaRPr lang="en-US" sz="3183">
              <a:solidFill>
                <a:srgbClr val="15497F"/>
              </a:solidFill>
              <a:latin typeface="Inter"/>
              <a:ea typeface="Inter"/>
              <a:cs typeface="Inter"/>
              <a:sym typeface="Inter"/>
            </a:endParaRPr>
          </a:p>
        </p:txBody>
      </p:sp>
      <p:grpSp>
        <p:nvGrpSpPr>
          <p:cNvPr id="6" name="Group 6"/>
          <p:cNvGrpSpPr/>
          <p:nvPr/>
        </p:nvGrpSpPr>
        <p:grpSpPr>
          <a:xfrm>
            <a:off x="15675595" y="7207941"/>
            <a:ext cx="7596178" cy="8839189"/>
            <a:chOff x="0" y="0"/>
            <a:chExt cx="698500" cy="812800"/>
          </a:xfrm>
        </p:grpSpPr>
        <p:sp>
          <p:nvSpPr>
            <p:cNvPr id="7" name="Freeform 7"/>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8" name="TextBox 8"/>
            <p:cNvSpPr txBox="1"/>
            <p:nvPr/>
          </p:nvSpPr>
          <p:spPr>
            <a:xfrm>
              <a:off x="0" y="111125"/>
              <a:ext cx="698500" cy="561975"/>
            </a:xfrm>
            <a:prstGeom prst="rect">
              <a:avLst/>
            </a:prstGeom>
          </p:spPr>
          <p:txBody>
            <a:bodyPr lIns="50800" tIns="50800" rIns="50800" bIns="50800" rtlCol="0" anchor="ctr"/>
            <a:lstStyle/>
            <a:p>
              <a:pPr algn="ctr">
                <a:lnSpc>
                  <a:spcPts val="2520"/>
                </a:lnSpc>
                <a:spcBef>
                  <a:spcPct val="0"/>
                </a:spcBef>
              </a:pPr>
              <a:endParaRPr/>
            </a:p>
          </p:txBody>
        </p:sp>
      </p:grpSp>
      <p:grpSp>
        <p:nvGrpSpPr>
          <p:cNvPr id="9" name="Group 9"/>
          <p:cNvGrpSpPr/>
          <p:nvPr/>
        </p:nvGrpSpPr>
        <p:grpSpPr>
          <a:xfrm>
            <a:off x="12123862" y="8186224"/>
            <a:ext cx="8043532" cy="9359746"/>
            <a:chOff x="0" y="0"/>
            <a:chExt cx="698500" cy="812800"/>
          </a:xfrm>
        </p:grpSpPr>
        <p:sp>
          <p:nvSpPr>
            <p:cNvPr id="10" name="Freeform 10"/>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11" name="TextBox 11"/>
            <p:cNvSpPr txBox="1"/>
            <p:nvPr/>
          </p:nvSpPr>
          <p:spPr>
            <a:xfrm>
              <a:off x="0" y="111125"/>
              <a:ext cx="698500" cy="561975"/>
            </a:xfrm>
            <a:prstGeom prst="rect">
              <a:avLst/>
            </a:prstGeom>
          </p:spPr>
          <p:txBody>
            <a:bodyPr lIns="50800" tIns="50800" rIns="50800" bIns="50800" rtlCol="0" anchor="ctr"/>
            <a:lstStyle/>
            <a:p>
              <a:pPr algn="ctr">
                <a:lnSpc>
                  <a:spcPts val="2520"/>
                </a:lnSpc>
                <a:spcBef>
                  <a:spcPct val="0"/>
                </a:spcBef>
              </a:pPr>
              <a:endParaRPr/>
            </a:p>
          </p:txBody>
        </p:sp>
      </p:grpSp>
      <p:grpSp>
        <p:nvGrpSpPr>
          <p:cNvPr id="12" name="Group 12"/>
          <p:cNvGrpSpPr/>
          <p:nvPr/>
        </p:nvGrpSpPr>
        <p:grpSpPr>
          <a:xfrm>
            <a:off x="16647339" y="700965"/>
            <a:ext cx="3613165" cy="4204410"/>
            <a:chOff x="0" y="0"/>
            <a:chExt cx="698500" cy="812800"/>
          </a:xfrm>
        </p:grpSpPr>
        <p:sp>
          <p:nvSpPr>
            <p:cNvPr id="13" name="Freeform 13"/>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000000">
                <a:alpha val="0"/>
              </a:srgbClr>
            </a:solidFill>
            <a:ln w="76200" cap="sq">
              <a:gradFill>
                <a:gsLst>
                  <a:gs pos="0">
                    <a:srgbClr val="225B96">
                      <a:alpha val="100000"/>
                    </a:srgbClr>
                  </a:gs>
                  <a:gs pos="100000">
                    <a:srgbClr val="123860">
                      <a:alpha val="100000"/>
                    </a:srgbClr>
                  </a:gs>
                </a:gsLst>
                <a:lin ang="0"/>
              </a:gradFill>
              <a:prstDash val="solid"/>
              <a:miter/>
            </a:ln>
          </p:spPr>
        </p:sp>
        <p:sp>
          <p:nvSpPr>
            <p:cNvPr id="14" name="TextBox 14"/>
            <p:cNvSpPr txBox="1"/>
            <p:nvPr/>
          </p:nvSpPr>
          <p:spPr>
            <a:xfrm>
              <a:off x="0" y="101600"/>
              <a:ext cx="698500" cy="571500"/>
            </a:xfrm>
            <a:prstGeom prst="rect">
              <a:avLst/>
            </a:prstGeom>
          </p:spPr>
          <p:txBody>
            <a:bodyPr lIns="46885" tIns="46885" rIns="46885" bIns="46885" rtlCol="0" anchor="ctr"/>
            <a:lstStyle/>
            <a:p>
              <a:pPr algn="ctr">
                <a:lnSpc>
                  <a:spcPts val="2659"/>
                </a:lnSpc>
                <a:spcBef>
                  <a:spcPct val="0"/>
                </a:spcBef>
              </a:pPr>
              <a:endParaRPr/>
            </a:p>
          </p:txBody>
        </p:sp>
      </p:grpSp>
      <p:grpSp>
        <p:nvGrpSpPr>
          <p:cNvPr id="15" name="Group 15"/>
          <p:cNvGrpSpPr/>
          <p:nvPr/>
        </p:nvGrpSpPr>
        <p:grpSpPr>
          <a:xfrm>
            <a:off x="16901024" y="996162"/>
            <a:ext cx="3105795" cy="3614015"/>
            <a:chOff x="0" y="0"/>
            <a:chExt cx="698500" cy="812800"/>
          </a:xfrm>
        </p:grpSpPr>
        <p:sp>
          <p:nvSpPr>
            <p:cNvPr id="16" name="Freeform 16"/>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17" name="TextBox 17"/>
            <p:cNvSpPr txBox="1"/>
            <p:nvPr/>
          </p:nvSpPr>
          <p:spPr>
            <a:xfrm>
              <a:off x="0" y="101600"/>
              <a:ext cx="698500" cy="571500"/>
            </a:xfrm>
            <a:prstGeom prst="rect">
              <a:avLst/>
            </a:prstGeom>
          </p:spPr>
          <p:txBody>
            <a:bodyPr lIns="46885" tIns="46885" rIns="46885" bIns="46885" rtlCol="0" anchor="ctr"/>
            <a:lstStyle/>
            <a:p>
              <a:pPr algn="ctr">
                <a:lnSpc>
                  <a:spcPts val="2659"/>
                </a:lnSpc>
                <a:spcBef>
                  <a:spcPct val="0"/>
                </a:spcBef>
              </a:pPr>
              <a:endParaRPr/>
            </a:p>
          </p:txBody>
        </p:sp>
      </p:grpSp>
      <p:grpSp>
        <p:nvGrpSpPr>
          <p:cNvPr id="18" name="Group 18"/>
          <p:cNvGrpSpPr/>
          <p:nvPr/>
        </p:nvGrpSpPr>
        <p:grpSpPr>
          <a:xfrm>
            <a:off x="11638759" y="2352690"/>
            <a:ext cx="5094736" cy="5928421"/>
            <a:chOff x="0" y="0"/>
            <a:chExt cx="698500" cy="812800"/>
          </a:xfrm>
        </p:grpSpPr>
        <p:sp>
          <p:nvSpPr>
            <p:cNvPr id="19" name="Freeform 19"/>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FFFFFF"/>
            </a:solidFill>
            <a:ln w="76200" cap="sq">
              <a:solidFill>
                <a:srgbClr val="225B96"/>
              </a:solidFill>
              <a:prstDash val="solid"/>
              <a:miter/>
            </a:ln>
          </p:spPr>
        </p:sp>
        <p:sp>
          <p:nvSpPr>
            <p:cNvPr id="20" name="TextBox 20"/>
            <p:cNvSpPr txBox="1"/>
            <p:nvPr/>
          </p:nvSpPr>
          <p:spPr>
            <a:xfrm>
              <a:off x="0" y="101600"/>
              <a:ext cx="698500" cy="571500"/>
            </a:xfrm>
            <a:prstGeom prst="rect">
              <a:avLst/>
            </a:prstGeom>
          </p:spPr>
          <p:txBody>
            <a:bodyPr lIns="28194" tIns="28194" rIns="28194" bIns="28194" rtlCol="0" anchor="ctr"/>
            <a:lstStyle/>
            <a:p>
              <a:pPr algn="ctr">
                <a:lnSpc>
                  <a:spcPts val="2659"/>
                </a:lnSpc>
                <a:spcBef>
                  <a:spcPct val="0"/>
                </a:spcBef>
              </a:pPr>
              <a:endParaRPr/>
            </a:p>
          </p:txBody>
        </p:sp>
      </p:grpSp>
      <p:grpSp>
        <p:nvGrpSpPr>
          <p:cNvPr id="21" name="Group 21"/>
          <p:cNvGrpSpPr/>
          <p:nvPr/>
        </p:nvGrpSpPr>
        <p:grpSpPr>
          <a:xfrm>
            <a:off x="11978628" y="2748173"/>
            <a:ext cx="4414999" cy="5137454"/>
            <a:chOff x="0" y="0"/>
            <a:chExt cx="698500" cy="812800"/>
          </a:xfrm>
        </p:grpSpPr>
        <p:sp>
          <p:nvSpPr>
            <p:cNvPr id="22" name="Freeform 22"/>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blipFill>
              <a:blip r:embed="rId5"/>
              <a:stretch>
                <a:fillRect l="-22155" r="-52498"/>
              </a:stretch>
            </a:blipFill>
            <a:ln cap="sq">
              <a:noFill/>
              <a:prstDash val="solid"/>
              <a:miter/>
            </a:ln>
          </p:spPr>
        </p:sp>
      </p:grpSp>
      <p:sp>
        <p:nvSpPr>
          <p:cNvPr id="23" name="Freeform 23"/>
          <p:cNvSpPr/>
          <p:nvPr/>
        </p:nvSpPr>
        <p:spPr>
          <a:xfrm>
            <a:off x="698961" y="5995595"/>
            <a:ext cx="421665" cy="421665"/>
          </a:xfrm>
          <a:custGeom>
            <a:avLst/>
            <a:gdLst/>
            <a:ahLst/>
            <a:cxnLst/>
            <a:rect l="l" t="t" r="r" b="b"/>
            <a:pathLst>
              <a:path w="421665" h="421665">
                <a:moveTo>
                  <a:pt x="0" y="0"/>
                </a:moveTo>
                <a:lnTo>
                  <a:pt x="421664" y="0"/>
                </a:lnTo>
                <a:lnTo>
                  <a:pt x="421664" y="421665"/>
                </a:lnTo>
                <a:lnTo>
                  <a:pt x="0" y="42166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24" name="TextBox 24"/>
          <p:cNvSpPr txBox="1"/>
          <p:nvPr/>
        </p:nvSpPr>
        <p:spPr>
          <a:xfrm>
            <a:off x="1335817" y="5889299"/>
            <a:ext cx="10259451" cy="1914525"/>
          </a:xfrm>
          <a:prstGeom prst="rect">
            <a:avLst/>
          </a:prstGeom>
        </p:spPr>
        <p:txBody>
          <a:bodyPr lIns="0" tIns="0" rIns="0" bIns="0" rtlCol="0" anchor="t">
            <a:spAutoFit/>
          </a:bodyPr>
          <a:lstStyle/>
          <a:p>
            <a:pPr algn="l">
              <a:lnSpc>
                <a:spcPts val="3820"/>
              </a:lnSpc>
            </a:pPr>
            <a:r>
              <a:rPr lang="en-US" sz="3183">
                <a:solidFill>
                  <a:srgbClr val="15497F"/>
                </a:solidFill>
                <a:latin typeface="Inter"/>
                <a:ea typeface="Inter"/>
                <a:cs typeface="Inter"/>
                <a:sym typeface="Inter"/>
              </a:rPr>
              <a:t>Digital trade removes barriers like lack of physical infrastructure and limited access to finance that often hold women back.</a:t>
            </a:r>
          </a:p>
          <a:p>
            <a:pPr algn="l">
              <a:lnSpc>
                <a:spcPts val="3820"/>
              </a:lnSpc>
            </a:pPr>
            <a:endParaRPr lang="en-US" sz="3183">
              <a:solidFill>
                <a:srgbClr val="15497F"/>
              </a:solidFill>
              <a:latin typeface="Inter"/>
              <a:ea typeface="Inter"/>
              <a:cs typeface="Inter"/>
              <a:sym typeface="Inter"/>
            </a:endParaRPr>
          </a:p>
        </p:txBody>
      </p:sp>
      <p:sp>
        <p:nvSpPr>
          <p:cNvPr id="25" name="Freeform 25"/>
          <p:cNvSpPr/>
          <p:nvPr/>
        </p:nvSpPr>
        <p:spPr>
          <a:xfrm>
            <a:off x="698961" y="7818957"/>
            <a:ext cx="421665" cy="421665"/>
          </a:xfrm>
          <a:custGeom>
            <a:avLst/>
            <a:gdLst/>
            <a:ahLst/>
            <a:cxnLst/>
            <a:rect l="l" t="t" r="r" b="b"/>
            <a:pathLst>
              <a:path w="421665" h="421665">
                <a:moveTo>
                  <a:pt x="0" y="0"/>
                </a:moveTo>
                <a:lnTo>
                  <a:pt x="421664" y="0"/>
                </a:lnTo>
                <a:lnTo>
                  <a:pt x="421664" y="421665"/>
                </a:lnTo>
                <a:lnTo>
                  <a:pt x="0" y="42166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26" name="TextBox 26"/>
          <p:cNvSpPr txBox="1"/>
          <p:nvPr/>
        </p:nvSpPr>
        <p:spPr>
          <a:xfrm>
            <a:off x="1335817" y="7712660"/>
            <a:ext cx="10259451" cy="1914525"/>
          </a:xfrm>
          <a:prstGeom prst="rect">
            <a:avLst/>
          </a:prstGeom>
        </p:spPr>
        <p:txBody>
          <a:bodyPr lIns="0" tIns="0" rIns="0" bIns="0" rtlCol="0" anchor="t">
            <a:spAutoFit/>
          </a:bodyPr>
          <a:lstStyle/>
          <a:p>
            <a:pPr algn="l">
              <a:lnSpc>
                <a:spcPts val="3820"/>
              </a:lnSpc>
            </a:pPr>
            <a:r>
              <a:rPr lang="en-US" sz="3183">
                <a:solidFill>
                  <a:srgbClr val="15497F"/>
                </a:solidFill>
                <a:latin typeface="Inter"/>
                <a:ea typeface="Inter"/>
                <a:cs typeface="Inter"/>
                <a:sym typeface="Inter"/>
              </a:rPr>
              <a:t>Online platforms and mobile technology help women grow their businesses, reach new customers, and build networks beyond their local areas.</a:t>
            </a:r>
          </a:p>
          <a:p>
            <a:pPr algn="l">
              <a:lnSpc>
                <a:spcPts val="3820"/>
              </a:lnSpc>
            </a:pPr>
            <a:endParaRPr lang="en-US" sz="3183">
              <a:solidFill>
                <a:srgbClr val="15497F"/>
              </a:solidFill>
              <a:latin typeface="Inter"/>
              <a:ea typeface="Inter"/>
              <a:cs typeface="Inter"/>
              <a:sym typeface="Inter"/>
            </a:endParaRPr>
          </a:p>
        </p:txBody>
      </p:sp>
      <p:sp>
        <p:nvSpPr>
          <p:cNvPr id="27" name="Freeform 27"/>
          <p:cNvSpPr/>
          <p:nvPr/>
        </p:nvSpPr>
        <p:spPr>
          <a:xfrm>
            <a:off x="146660" y="-112835"/>
            <a:ext cx="2127413" cy="2127413"/>
          </a:xfrm>
          <a:custGeom>
            <a:avLst/>
            <a:gdLst/>
            <a:ahLst/>
            <a:cxnLst/>
            <a:rect l="l" t="t" r="r" b="b"/>
            <a:pathLst>
              <a:path w="2127413" h="2127413">
                <a:moveTo>
                  <a:pt x="0" y="0"/>
                </a:moveTo>
                <a:lnTo>
                  <a:pt x="2127412" y="0"/>
                </a:lnTo>
                <a:lnTo>
                  <a:pt x="2127412" y="2127413"/>
                </a:lnTo>
                <a:lnTo>
                  <a:pt x="0" y="2127413"/>
                </a:lnTo>
                <a:lnTo>
                  <a:pt x="0" y="0"/>
                </a:lnTo>
                <a:close/>
              </a:path>
            </a:pathLst>
          </a:custGeom>
          <a:blipFill>
            <a:blip r:embed="rId6"/>
            <a:stretch>
              <a:fillRect/>
            </a:stretch>
          </a:blipFill>
        </p:spPr>
      </p:sp>
      <p:sp>
        <p:nvSpPr>
          <p:cNvPr id="28" name="Freeform 28"/>
          <p:cNvSpPr/>
          <p:nvPr/>
        </p:nvSpPr>
        <p:spPr>
          <a:xfrm>
            <a:off x="4664782" y="484365"/>
            <a:ext cx="3035887" cy="1202970"/>
          </a:xfrm>
          <a:custGeom>
            <a:avLst/>
            <a:gdLst/>
            <a:ahLst/>
            <a:cxnLst/>
            <a:rect l="l" t="t" r="r" b="b"/>
            <a:pathLst>
              <a:path w="3035887" h="1202970">
                <a:moveTo>
                  <a:pt x="0" y="0"/>
                </a:moveTo>
                <a:lnTo>
                  <a:pt x="3035886" y="0"/>
                </a:lnTo>
                <a:lnTo>
                  <a:pt x="3035886" y="1202970"/>
                </a:lnTo>
                <a:lnTo>
                  <a:pt x="0" y="1202970"/>
                </a:lnTo>
                <a:lnTo>
                  <a:pt x="0" y="0"/>
                </a:lnTo>
                <a:close/>
              </a:path>
            </a:pathLst>
          </a:custGeom>
          <a:blipFill>
            <a:blip r:embed="rId7"/>
            <a:stretch>
              <a:fillRect/>
            </a:stretch>
          </a:blipFill>
        </p:spPr>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190682" y="4473893"/>
            <a:ext cx="8043532" cy="9359746"/>
            <a:chOff x="0" y="0"/>
            <a:chExt cx="698500" cy="812800"/>
          </a:xfrm>
        </p:grpSpPr>
        <p:sp>
          <p:nvSpPr>
            <p:cNvPr id="3" name="Freeform 3"/>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4" name="TextBox 4"/>
            <p:cNvSpPr txBox="1"/>
            <p:nvPr/>
          </p:nvSpPr>
          <p:spPr>
            <a:xfrm>
              <a:off x="0" y="111125"/>
              <a:ext cx="698500" cy="561975"/>
            </a:xfrm>
            <a:prstGeom prst="rect">
              <a:avLst/>
            </a:prstGeom>
          </p:spPr>
          <p:txBody>
            <a:bodyPr lIns="50800" tIns="50800" rIns="50800" bIns="50800" rtlCol="0" anchor="ctr"/>
            <a:lstStyle/>
            <a:p>
              <a:pPr algn="ctr">
                <a:lnSpc>
                  <a:spcPts val="2520"/>
                </a:lnSpc>
                <a:spcBef>
                  <a:spcPct val="0"/>
                </a:spcBef>
              </a:pPr>
              <a:endParaRPr/>
            </a:p>
          </p:txBody>
        </p:sp>
      </p:grpSp>
      <p:grpSp>
        <p:nvGrpSpPr>
          <p:cNvPr id="5" name="Group 5"/>
          <p:cNvGrpSpPr/>
          <p:nvPr/>
        </p:nvGrpSpPr>
        <p:grpSpPr>
          <a:xfrm>
            <a:off x="-210428" y="-254286"/>
            <a:ext cx="4403147" cy="5123662"/>
            <a:chOff x="0" y="0"/>
            <a:chExt cx="698500" cy="812800"/>
          </a:xfrm>
        </p:grpSpPr>
        <p:sp>
          <p:nvSpPr>
            <p:cNvPr id="6" name="Freeform 6"/>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FFFFFF"/>
            </a:solidFill>
            <a:ln w="76200" cap="sq">
              <a:solidFill>
                <a:srgbClr val="225B96"/>
              </a:solidFill>
              <a:prstDash val="solid"/>
              <a:miter/>
            </a:ln>
          </p:spPr>
        </p:sp>
        <p:sp>
          <p:nvSpPr>
            <p:cNvPr id="7" name="TextBox 7"/>
            <p:cNvSpPr txBox="1"/>
            <p:nvPr/>
          </p:nvSpPr>
          <p:spPr>
            <a:xfrm>
              <a:off x="0" y="101600"/>
              <a:ext cx="698500" cy="571500"/>
            </a:xfrm>
            <a:prstGeom prst="rect">
              <a:avLst/>
            </a:prstGeom>
          </p:spPr>
          <p:txBody>
            <a:bodyPr lIns="28194" tIns="28194" rIns="28194" bIns="28194" rtlCol="0" anchor="ctr"/>
            <a:lstStyle/>
            <a:p>
              <a:pPr algn="ctr">
                <a:lnSpc>
                  <a:spcPts val="2659"/>
                </a:lnSpc>
                <a:spcBef>
                  <a:spcPct val="0"/>
                </a:spcBef>
              </a:pPr>
              <a:endParaRPr/>
            </a:p>
          </p:txBody>
        </p:sp>
      </p:grpSp>
      <p:grpSp>
        <p:nvGrpSpPr>
          <p:cNvPr id="8" name="Group 8"/>
          <p:cNvGrpSpPr/>
          <p:nvPr/>
        </p:nvGrpSpPr>
        <p:grpSpPr>
          <a:xfrm>
            <a:off x="805158" y="5410375"/>
            <a:ext cx="5094736" cy="5928421"/>
            <a:chOff x="0" y="0"/>
            <a:chExt cx="698500" cy="812800"/>
          </a:xfrm>
        </p:grpSpPr>
        <p:sp>
          <p:nvSpPr>
            <p:cNvPr id="9" name="Freeform 9"/>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FFFFFF"/>
            </a:solidFill>
            <a:ln w="76200" cap="sq">
              <a:solidFill>
                <a:srgbClr val="225B96"/>
              </a:solidFill>
              <a:prstDash val="solid"/>
              <a:miter/>
            </a:ln>
          </p:spPr>
        </p:sp>
        <p:sp>
          <p:nvSpPr>
            <p:cNvPr id="10" name="TextBox 10"/>
            <p:cNvSpPr txBox="1"/>
            <p:nvPr/>
          </p:nvSpPr>
          <p:spPr>
            <a:xfrm>
              <a:off x="0" y="101600"/>
              <a:ext cx="698500" cy="571500"/>
            </a:xfrm>
            <a:prstGeom prst="rect">
              <a:avLst/>
            </a:prstGeom>
          </p:spPr>
          <p:txBody>
            <a:bodyPr lIns="28194" tIns="28194" rIns="28194" bIns="28194" rtlCol="0" anchor="ctr"/>
            <a:lstStyle/>
            <a:p>
              <a:pPr algn="ctr">
                <a:lnSpc>
                  <a:spcPts val="2659"/>
                </a:lnSpc>
                <a:spcBef>
                  <a:spcPct val="0"/>
                </a:spcBef>
              </a:pPr>
              <a:endParaRPr/>
            </a:p>
          </p:txBody>
        </p:sp>
      </p:grpSp>
      <p:grpSp>
        <p:nvGrpSpPr>
          <p:cNvPr id="11" name="Group 11"/>
          <p:cNvGrpSpPr/>
          <p:nvPr/>
        </p:nvGrpSpPr>
        <p:grpSpPr>
          <a:xfrm>
            <a:off x="83305" y="87513"/>
            <a:ext cx="3815682" cy="4440066"/>
            <a:chOff x="0" y="0"/>
            <a:chExt cx="698500" cy="812800"/>
          </a:xfrm>
        </p:grpSpPr>
        <p:sp>
          <p:nvSpPr>
            <p:cNvPr id="12" name="Freeform 12"/>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blipFill>
              <a:blip r:embed="rId2"/>
              <a:stretch>
                <a:fillRect l="-46606" r="-28048"/>
              </a:stretch>
            </a:blipFill>
            <a:ln cap="sq">
              <a:noFill/>
              <a:prstDash val="solid"/>
              <a:miter/>
            </a:ln>
          </p:spPr>
        </p:sp>
      </p:grpSp>
      <p:grpSp>
        <p:nvGrpSpPr>
          <p:cNvPr id="13" name="Group 13"/>
          <p:cNvGrpSpPr/>
          <p:nvPr/>
        </p:nvGrpSpPr>
        <p:grpSpPr>
          <a:xfrm>
            <a:off x="1145027" y="5805859"/>
            <a:ext cx="4414999" cy="5137454"/>
            <a:chOff x="0" y="0"/>
            <a:chExt cx="698500" cy="812800"/>
          </a:xfrm>
        </p:grpSpPr>
        <p:sp>
          <p:nvSpPr>
            <p:cNvPr id="14" name="Freeform 14"/>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blipFill>
              <a:blip r:embed="rId3"/>
              <a:stretch>
                <a:fillRect l="-37327" r="-37327"/>
              </a:stretch>
            </a:blipFill>
            <a:ln cap="sq">
              <a:noFill/>
              <a:prstDash val="solid"/>
              <a:miter/>
            </a:ln>
          </p:spPr>
        </p:sp>
      </p:grpSp>
      <p:sp>
        <p:nvSpPr>
          <p:cNvPr id="15" name="TextBox 15"/>
          <p:cNvSpPr txBox="1"/>
          <p:nvPr/>
        </p:nvSpPr>
        <p:spPr>
          <a:xfrm>
            <a:off x="6376905" y="2645093"/>
            <a:ext cx="5534189" cy="1828800"/>
          </a:xfrm>
          <a:prstGeom prst="rect">
            <a:avLst/>
          </a:prstGeom>
        </p:spPr>
        <p:txBody>
          <a:bodyPr lIns="0" tIns="0" rIns="0" bIns="0" rtlCol="0" anchor="t">
            <a:spAutoFit/>
          </a:bodyPr>
          <a:lstStyle/>
          <a:p>
            <a:pPr algn="l">
              <a:lnSpc>
                <a:spcPts val="3600"/>
              </a:lnSpc>
            </a:pPr>
            <a:r>
              <a:rPr lang="en-US" sz="3000" b="1">
                <a:solidFill>
                  <a:srgbClr val="15497F"/>
                </a:solidFill>
                <a:latin typeface="Inter Ultra-Bold"/>
                <a:ea typeface="Inter Ultra-Bold"/>
                <a:cs typeface="Inter Ultra-Bold"/>
                <a:sym typeface="Inter Ultra-Bold"/>
              </a:rPr>
              <a:t>Digital Trade as a Catalyst for Economic Growth &amp; Inclusion</a:t>
            </a:r>
          </a:p>
          <a:p>
            <a:pPr algn="l">
              <a:lnSpc>
                <a:spcPts val="3600"/>
              </a:lnSpc>
            </a:pPr>
            <a:endParaRPr lang="en-US" sz="3000" b="1">
              <a:solidFill>
                <a:srgbClr val="15497F"/>
              </a:solidFill>
              <a:latin typeface="Inter Ultra-Bold"/>
              <a:ea typeface="Inter Ultra-Bold"/>
              <a:cs typeface="Inter Ultra-Bold"/>
              <a:sym typeface="Inter Ultra-Bold"/>
            </a:endParaRPr>
          </a:p>
        </p:txBody>
      </p:sp>
      <p:sp>
        <p:nvSpPr>
          <p:cNvPr id="16" name="Freeform 16"/>
          <p:cNvSpPr/>
          <p:nvPr/>
        </p:nvSpPr>
        <p:spPr>
          <a:xfrm>
            <a:off x="11413823" y="-1004539"/>
            <a:ext cx="4564033" cy="4564033"/>
          </a:xfrm>
          <a:custGeom>
            <a:avLst/>
            <a:gdLst/>
            <a:ahLst/>
            <a:cxnLst/>
            <a:rect l="l" t="t" r="r" b="b"/>
            <a:pathLst>
              <a:path w="4564033" h="4564033">
                <a:moveTo>
                  <a:pt x="0" y="0"/>
                </a:moveTo>
                <a:lnTo>
                  <a:pt x="4564033" y="0"/>
                </a:lnTo>
                <a:lnTo>
                  <a:pt x="4564033" y="4564032"/>
                </a:lnTo>
                <a:lnTo>
                  <a:pt x="0" y="4564032"/>
                </a:lnTo>
                <a:lnTo>
                  <a:pt x="0" y="0"/>
                </a:lnTo>
                <a:close/>
              </a:path>
            </a:pathLst>
          </a:custGeom>
          <a:blipFill>
            <a:blip r:embed="rId4"/>
            <a:stretch>
              <a:fillRect/>
            </a:stretch>
          </a:blipFill>
        </p:spPr>
      </p:sp>
      <p:sp>
        <p:nvSpPr>
          <p:cNvPr id="17" name="Freeform 17"/>
          <p:cNvSpPr/>
          <p:nvPr/>
        </p:nvSpPr>
        <p:spPr>
          <a:xfrm>
            <a:off x="10449416" y="78792"/>
            <a:ext cx="2127413" cy="2127413"/>
          </a:xfrm>
          <a:custGeom>
            <a:avLst/>
            <a:gdLst/>
            <a:ahLst/>
            <a:cxnLst/>
            <a:rect l="l" t="t" r="r" b="b"/>
            <a:pathLst>
              <a:path w="2127413" h="2127413">
                <a:moveTo>
                  <a:pt x="0" y="0"/>
                </a:moveTo>
                <a:lnTo>
                  <a:pt x="2127412" y="0"/>
                </a:lnTo>
                <a:lnTo>
                  <a:pt x="2127412" y="2127413"/>
                </a:lnTo>
                <a:lnTo>
                  <a:pt x="0" y="2127413"/>
                </a:lnTo>
                <a:lnTo>
                  <a:pt x="0" y="0"/>
                </a:lnTo>
                <a:close/>
              </a:path>
            </a:pathLst>
          </a:custGeom>
          <a:blipFill>
            <a:blip r:embed="rId5"/>
            <a:stretch>
              <a:fillRect/>
            </a:stretch>
          </a:blipFill>
        </p:spPr>
      </p:sp>
      <p:sp>
        <p:nvSpPr>
          <p:cNvPr id="18" name="Freeform 18"/>
          <p:cNvSpPr/>
          <p:nvPr/>
        </p:nvSpPr>
        <p:spPr>
          <a:xfrm>
            <a:off x="14967538" y="675992"/>
            <a:ext cx="3035887" cy="1202970"/>
          </a:xfrm>
          <a:custGeom>
            <a:avLst/>
            <a:gdLst/>
            <a:ahLst/>
            <a:cxnLst/>
            <a:rect l="l" t="t" r="r" b="b"/>
            <a:pathLst>
              <a:path w="3035887" h="1202970">
                <a:moveTo>
                  <a:pt x="0" y="0"/>
                </a:moveTo>
                <a:lnTo>
                  <a:pt x="3035887" y="0"/>
                </a:lnTo>
                <a:lnTo>
                  <a:pt x="3035887" y="1202970"/>
                </a:lnTo>
                <a:lnTo>
                  <a:pt x="0" y="1202970"/>
                </a:lnTo>
                <a:lnTo>
                  <a:pt x="0" y="0"/>
                </a:lnTo>
                <a:close/>
              </a:path>
            </a:pathLst>
          </a:custGeom>
          <a:blipFill>
            <a:blip r:embed="rId6"/>
            <a:stretch>
              <a:fillRect/>
            </a:stretch>
          </a:blipFill>
        </p:spPr>
      </p:sp>
      <p:grpSp>
        <p:nvGrpSpPr>
          <p:cNvPr id="19" name="Group 19"/>
          <p:cNvGrpSpPr>
            <a:grpSpLocks noChangeAspect="1"/>
          </p:cNvGrpSpPr>
          <p:nvPr/>
        </p:nvGrpSpPr>
        <p:grpSpPr>
          <a:xfrm>
            <a:off x="4064487" y="3766689"/>
            <a:ext cx="1850882" cy="1850882"/>
            <a:chOff x="0" y="0"/>
            <a:chExt cx="6350000" cy="6350000"/>
          </a:xfrm>
        </p:grpSpPr>
        <p:sp>
          <p:nvSpPr>
            <p:cNvPr id="20" name="Freeform 20"/>
            <p:cNvSpPr/>
            <p:nvPr/>
          </p:nvSpPr>
          <p:spPr>
            <a:xfrm>
              <a:off x="0" y="0"/>
              <a:ext cx="6350000" cy="6350000"/>
            </a:xfrm>
            <a:custGeom>
              <a:avLst/>
              <a:gdLst/>
              <a:ahLst/>
              <a:cxnLst/>
              <a:rect l="l" t="t" r="r" b="b"/>
              <a:pathLst>
                <a:path w="6350000" h="6350000">
                  <a:moveTo>
                    <a:pt x="5080000" y="6350000"/>
                  </a:moveTo>
                  <a:lnTo>
                    <a:pt x="1270000" y="6350000"/>
                  </a:lnTo>
                  <a:cubicBezTo>
                    <a:pt x="568960" y="6350000"/>
                    <a:pt x="0" y="5781040"/>
                    <a:pt x="0" y="5080000"/>
                  </a:cubicBezTo>
                  <a:lnTo>
                    <a:pt x="0" y="1270000"/>
                  </a:lnTo>
                  <a:cubicBezTo>
                    <a:pt x="0" y="568960"/>
                    <a:pt x="568960" y="0"/>
                    <a:pt x="1270000" y="0"/>
                  </a:cubicBezTo>
                  <a:lnTo>
                    <a:pt x="5080000" y="0"/>
                  </a:lnTo>
                  <a:cubicBezTo>
                    <a:pt x="5781040" y="0"/>
                    <a:pt x="6350000" y="568960"/>
                    <a:pt x="6350000" y="1270000"/>
                  </a:cubicBezTo>
                  <a:lnTo>
                    <a:pt x="6350000" y="5080000"/>
                  </a:lnTo>
                  <a:cubicBezTo>
                    <a:pt x="6350000" y="5781040"/>
                    <a:pt x="5781040" y="6350000"/>
                    <a:pt x="5080000" y="6350000"/>
                  </a:cubicBezTo>
                  <a:close/>
                </a:path>
              </a:pathLst>
            </a:custGeom>
            <a:blipFill>
              <a:blip r:embed="rId7"/>
              <a:stretch>
                <a:fillRect l="-4054" r="-4054"/>
              </a:stretch>
            </a:blipFill>
          </p:spPr>
        </p:sp>
        <p:sp>
          <p:nvSpPr>
            <p:cNvPr id="21" name="Freeform 21"/>
            <p:cNvSpPr/>
            <p:nvPr/>
          </p:nvSpPr>
          <p:spPr>
            <a:xfrm>
              <a:off x="0" y="0"/>
              <a:ext cx="6350000" cy="6350000"/>
            </a:xfrm>
            <a:custGeom>
              <a:avLst/>
              <a:gdLst/>
              <a:ahLst/>
              <a:cxnLst/>
              <a:rect l="l" t="t" r="r" b="b"/>
              <a:pathLst>
                <a:path w="6350000" h="6350000">
                  <a:moveTo>
                    <a:pt x="5080000" y="19050"/>
                  </a:moveTo>
                  <a:cubicBezTo>
                    <a:pt x="5769610" y="19050"/>
                    <a:pt x="6330950" y="580390"/>
                    <a:pt x="6330950" y="1270000"/>
                  </a:cubicBezTo>
                  <a:lnTo>
                    <a:pt x="6330950" y="5080000"/>
                  </a:lnTo>
                  <a:cubicBezTo>
                    <a:pt x="6330950" y="5769610"/>
                    <a:pt x="5769610" y="6330950"/>
                    <a:pt x="5080000" y="6330950"/>
                  </a:cubicBezTo>
                  <a:lnTo>
                    <a:pt x="1270000" y="6330950"/>
                  </a:lnTo>
                  <a:cubicBezTo>
                    <a:pt x="580390" y="6330950"/>
                    <a:pt x="19050" y="5769610"/>
                    <a:pt x="19050" y="5080000"/>
                  </a:cubicBezTo>
                  <a:lnTo>
                    <a:pt x="19050" y="1270000"/>
                  </a:lnTo>
                  <a:cubicBezTo>
                    <a:pt x="19050" y="580390"/>
                    <a:pt x="580390" y="19050"/>
                    <a:pt x="1270000" y="19050"/>
                  </a:cubicBezTo>
                  <a:lnTo>
                    <a:pt x="5080000" y="19050"/>
                  </a:lnTo>
                  <a:moveTo>
                    <a:pt x="5080000" y="0"/>
                  </a:moveTo>
                  <a:lnTo>
                    <a:pt x="1270000" y="0"/>
                  </a:lnTo>
                  <a:cubicBezTo>
                    <a:pt x="568960" y="0"/>
                    <a:pt x="0" y="568960"/>
                    <a:pt x="0" y="1270000"/>
                  </a:cubicBezTo>
                  <a:lnTo>
                    <a:pt x="0" y="5080000"/>
                  </a:lnTo>
                  <a:cubicBezTo>
                    <a:pt x="0" y="5781040"/>
                    <a:pt x="568960" y="6350000"/>
                    <a:pt x="1270000" y="6350000"/>
                  </a:cubicBezTo>
                  <a:lnTo>
                    <a:pt x="5080000" y="6350000"/>
                  </a:lnTo>
                  <a:cubicBezTo>
                    <a:pt x="5781040" y="6350000"/>
                    <a:pt x="6350000" y="5781040"/>
                    <a:pt x="6350000" y="5080000"/>
                  </a:cubicBezTo>
                  <a:lnTo>
                    <a:pt x="6350000" y="1270000"/>
                  </a:lnTo>
                  <a:cubicBezTo>
                    <a:pt x="6350000" y="568960"/>
                    <a:pt x="5781040" y="0"/>
                    <a:pt x="5080000" y="0"/>
                  </a:cubicBezTo>
                  <a:lnTo>
                    <a:pt x="5080000" y="0"/>
                  </a:lnTo>
                  <a:close/>
                </a:path>
              </a:pathLst>
            </a:custGeom>
            <a:solidFill>
              <a:srgbClr val="9F9BCC"/>
            </a:solidFill>
          </p:spPr>
        </p:sp>
      </p:grpSp>
      <p:sp>
        <p:nvSpPr>
          <p:cNvPr id="22" name="TextBox 22"/>
          <p:cNvSpPr txBox="1"/>
          <p:nvPr/>
        </p:nvSpPr>
        <p:spPr>
          <a:xfrm>
            <a:off x="6080869" y="4184775"/>
            <a:ext cx="6848105" cy="5073525"/>
          </a:xfrm>
          <a:prstGeom prst="rect">
            <a:avLst/>
          </a:prstGeom>
        </p:spPr>
        <p:txBody>
          <a:bodyPr lIns="0" tIns="0" rIns="0" bIns="0" rtlCol="0" anchor="t">
            <a:spAutoFit/>
          </a:bodyPr>
          <a:lstStyle/>
          <a:p>
            <a:pPr marL="545057" lvl="1" indent="-272529" algn="l">
              <a:lnSpc>
                <a:spcPts val="3130"/>
              </a:lnSpc>
              <a:buFont typeface="Arial"/>
              <a:buChar char="•"/>
            </a:pPr>
            <a:r>
              <a:rPr lang="en-US" sz="2524">
                <a:solidFill>
                  <a:srgbClr val="000000"/>
                </a:solidFill>
                <a:latin typeface="Inter"/>
                <a:ea typeface="Inter"/>
                <a:cs typeface="Inter"/>
                <a:sym typeface="Inter"/>
              </a:rPr>
              <a:t>Digital trade creates new income and jobs, helping the economy grow and become more diverse.</a:t>
            </a:r>
          </a:p>
          <a:p>
            <a:pPr algn="l">
              <a:lnSpc>
                <a:spcPts val="3130"/>
              </a:lnSpc>
            </a:pPr>
            <a:endParaRPr lang="en-US" sz="2524">
              <a:solidFill>
                <a:srgbClr val="000000"/>
              </a:solidFill>
              <a:latin typeface="Inter"/>
              <a:ea typeface="Inter"/>
              <a:cs typeface="Inter"/>
              <a:sym typeface="Inter"/>
            </a:endParaRPr>
          </a:p>
          <a:p>
            <a:pPr marL="545057" lvl="1" indent="-272529" algn="l">
              <a:lnSpc>
                <a:spcPts val="3130"/>
              </a:lnSpc>
              <a:buFont typeface="Arial"/>
              <a:buChar char="•"/>
            </a:pPr>
            <a:r>
              <a:rPr lang="en-US" sz="2524">
                <a:solidFill>
                  <a:srgbClr val="000000"/>
                </a:solidFill>
                <a:latin typeface="Inter"/>
                <a:ea typeface="Inter"/>
                <a:cs typeface="Inter"/>
                <a:sym typeface="Inter"/>
              </a:rPr>
              <a:t>It supports everyone, including women, young people, and rural communities, bringing more people into the economy.</a:t>
            </a:r>
          </a:p>
          <a:p>
            <a:pPr algn="l">
              <a:lnSpc>
                <a:spcPts val="3130"/>
              </a:lnSpc>
            </a:pPr>
            <a:endParaRPr lang="en-US" sz="2524">
              <a:solidFill>
                <a:srgbClr val="000000"/>
              </a:solidFill>
              <a:latin typeface="Inter"/>
              <a:ea typeface="Inter"/>
              <a:cs typeface="Inter"/>
              <a:sym typeface="Inter"/>
            </a:endParaRPr>
          </a:p>
          <a:p>
            <a:pPr marL="545057" lvl="1" indent="-272529" algn="l">
              <a:lnSpc>
                <a:spcPts val="3130"/>
              </a:lnSpc>
              <a:buFont typeface="Arial"/>
              <a:buChar char="•"/>
            </a:pPr>
            <a:r>
              <a:rPr lang="en-US" sz="2524">
                <a:solidFill>
                  <a:srgbClr val="000000"/>
                </a:solidFill>
                <a:latin typeface="Inter"/>
                <a:ea typeface="Inter"/>
                <a:cs typeface="Inter"/>
                <a:sym typeface="Inter"/>
              </a:rPr>
              <a:t>Digital trade makes trading faster and cheaper, helping businesses compete and innovate.</a:t>
            </a:r>
          </a:p>
          <a:p>
            <a:pPr algn="just">
              <a:lnSpc>
                <a:spcPts val="3130"/>
              </a:lnSpc>
            </a:pPr>
            <a:endParaRPr lang="en-US" sz="2524">
              <a:solidFill>
                <a:srgbClr val="000000"/>
              </a:solidFill>
              <a:latin typeface="Inter"/>
              <a:ea typeface="Inter"/>
              <a:cs typeface="Inter"/>
              <a:sym typeface="Inter"/>
            </a:endParaRPr>
          </a:p>
          <a:p>
            <a:pPr algn="l">
              <a:lnSpc>
                <a:spcPts val="3130"/>
              </a:lnSpc>
            </a:pPr>
            <a:endParaRPr lang="en-US" sz="2524">
              <a:solidFill>
                <a:srgbClr val="000000"/>
              </a:solidFill>
              <a:latin typeface="Inter"/>
              <a:ea typeface="Inter"/>
              <a:cs typeface="Inter"/>
              <a:sym typeface="Inter"/>
            </a:endParaRPr>
          </a:p>
        </p:txBody>
      </p:sp>
      <p:sp>
        <p:nvSpPr>
          <p:cNvPr id="23" name="TextBox 23"/>
          <p:cNvSpPr txBox="1"/>
          <p:nvPr/>
        </p:nvSpPr>
        <p:spPr>
          <a:xfrm>
            <a:off x="13648690" y="4836521"/>
            <a:ext cx="5053488" cy="1828800"/>
          </a:xfrm>
          <a:prstGeom prst="rect">
            <a:avLst/>
          </a:prstGeom>
        </p:spPr>
        <p:txBody>
          <a:bodyPr lIns="0" tIns="0" rIns="0" bIns="0" rtlCol="0" anchor="t">
            <a:spAutoFit/>
          </a:bodyPr>
          <a:lstStyle/>
          <a:p>
            <a:pPr algn="l">
              <a:lnSpc>
                <a:spcPts val="3600"/>
              </a:lnSpc>
            </a:pPr>
            <a:r>
              <a:rPr lang="en-US" sz="3000" b="1">
                <a:solidFill>
                  <a:srgbClr val="15497F"/>
                </a:solidFill>
                <a:latin typeface="Inter Ultra-Bold"/>
                <a:ea typeface="Inter Ultra-Bold"/>
                <a:cs typeface="Inter Ultra-Bold"/>
                <a:sym typeface="Inter Ultra-Bold"/>
              </a:rPr>
              <a:t>Alignment with AfCFTA Goals &amp; SDG 5 (Gender Equality)</a:t>
            </a:r>
          </a:p>
          <a:p>
            <a:pPr algn="l">
              <a:lnSpc>
                <a:spcPts val="3600"/>
              </a:lnSpc>
            </a:pPr>
            <a:endParaRPr lang="en-US" sz="3000" b="1">
              <a:solidFill>
                <a:srgbClr val="15497F"/>
              </a:solidFill>
              <a:latin typeface="Inter Ultra-Bold"/>
              <a:ea typeface="Inter Ultra-Bold"/>
              <a:cs typeface="Inter Ultra-Bold"/>
              <a:sym typeface="Inter Ultra-Bold"/>
            </a:endParaRPr>
          </a:p>
        </p:txBody>
      </p:sp>
      <p:sp>
        <p:nvSpPr>
          <p:cNvPr id="24" name="TextBox 24"/>
          <p:cNvSpPr txBox="1"/>
          <p:nvPr/>
        </p:nvSpPr>
        <p:spPr>
          <a:xfrm>
            <a:off x="13398590" y="6446246"/>
            <a:ext cx="4604834" cy="4683000"/>
          </a:xfrm>
          <a:prstGeom prst="rect">
            <a:avLst/>
          </a:prstGeom>
        </p:spPr>
        <p:txBody>
          <a:bodyPr lIns="0" tIns="0" rIns="0" bIns="0" rtlCol="0" anchor="t">
            <a:spAutoFit/>
          </a:bodyPr>
          <a:lstStyle/>
          <a:p>
            <a:pPr marL="545057" lvl="1" indent="-272529" algn="l">
              <a:lnSpc>
                <a:spcPts val="3130"/>
              </a:lnSpc>
              <a:buFont typeface="Arial"/>
              <a:buChar char="•"/>
            </a:pPr>
            <a:r>
              <a:rPr lang="en-US" sz="2524">
                <a:solidFill>
                  <a:srgbClr val="000000"/>
                </a:solidFill>
                <a:latin typeface="Inter"/>
                <a:ea typeface="Inter"/>
                <a:cs typeface="Inter"/>
                <a:sym typeface="Inter"/>
              </a:rPr>
              <a:t>It uses digital tools to give everyone, especially women, equal chances.</a:t>
            </a:r>
          </a:p>
          <a:p>
            <a:pPr algn="l">
              <a:lnSpc>
                <a:spcPts val="3130"/>
              </a:lnSpc>
            </a:pPr>
            <a:endParaRPr lang="en-US" sz="2524">
              <a:solidFill>
                <a:srgbClr val="000000"/>
              </a:solidFill>
              <a:latin typeface="Inter"/>
              <a:ea typeface="Inter"/>
              <a:cs typeface="Inter"/>
              <a:sym typeface="Inter"/>
            </a:endParaRPr>
          </a:p>
          <a:p>
            <a:pPr marL="545057" lvl="1" indent="-272529" algn="l">
              <a:lnSpc>
                <a:spcPts val="3130"/>
              </a:lnSpc>
              <a:buFont typeface="Arial"/>
              <a:buChar char="•"/>
            </a:pPr>
            <a:r>
              <a:rPr lang="en-US" sz="2524">
                <a:solidFill>
                  <a:srgbClr val="000000"/>
                </a:solidFill>
                <a:latin typeface="Inter"/>
                <a:ea typeface="Inter"/>
                <a:cs typeface="Inter"/>
                <a:sym typeface="Inter"/>
              </a:rPr>
              <a:t>Supporting women with digital trade helps achieve fairness and equality in business.</a:t>
            </a:r>
          </a:p>
          <a:p>
            <a:pPr algn="l">
              <a:lnSpc>
                <a:spcPts val="3130"/>
              </a:lnSpc>
            </a:pPr>
            <a:endParaRPr lang="en-US" sz="2524">
              <a:solidFill>
                <a:srgbClr val="000000"/>
              </a:solidFill>
              <a:latin typeface="Inter"/>
              <a:ea typeface="Inter"/>
              <a:cs typeface="Inter"/>
              <a:sym typeface="Inter"/>
            </a:endParaRPr>
          </a:p>
          <a:p>
            <a:pPr algn="l">
              <a:lnSpc>
                <a:spcPts val="3130"/>
              </a:lnSpc>
            </a:pPr>
            <a:endParaRPr lang="en-US" sz="2524">
              <a:solidFill>
                <a:srgbClr val="000000"/>
              </a:solidFill>
              <a:latin typeface="Inter"/>
              <a:ea typeface="Inter"/>
              <a:cs typeface="Inter"/>
              <a:sym typeface="Inter"/>
            </a:endParaRPr>
          </a:p>
          <a:p>
            <a:pPr algn="just">
              <a:lnSpc>
                <a:spcPts val="3130"/>
              </a:lnSpc>
            </a:pPr>
            <a:endParaRPr lang="en-US" sz="2524">
              <a:solidFill>
                <a:srgbClr val="000000"/>
              </a:solidFill>
              <a:latin typeface="Inter"/>
              <a:ea typeface="Inter"/>
              <a:cs typeface="Inter"/>
              <a:sym typeface="Inter"/>
            </a:endParaRPr>
          </a:p>
          <a:p>
            <a:pPr algn="l">
              <a:lnSpc>
                <a:spcPts val="3130"/>
              </a:lnSpc>
            </a:pPr>
            <a:endParaRPr lang="en-US" sz="2524">
              <a:solidFill>
                <a:srgbClr val="000000"/>
              </a:solidFill>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2113021" y="7620510"/>
            <a:ext cx="5094736" cy="5928421"/>
            <a:chOff x="0" y="0"/>
            <a:chExt cx="698500" cy="812800"/>
          </a:xfrm>
        </p:grpSpPr>
        <p:sp>
          <p:nvSpPr>
            <p:cNvPr id="3" name="Freeform 3"/>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4" name="TextBox 4"/>
            <p:cNvSpPr txBox="1"/>
            <p:nvPr/>
          </p:nvSpPr>
          <p:spPr>
            <a:xfrm>
              <a:off x="0" y="111125"/>
              <a:ext cx="698500" cy="561975"/>
            </a:xfrm>
            <a:prstGeom prst="rect">
              <a:avLst/>
            </a:prstGeom>
          </p:spPr>
          <p:txBody>
            <a:bodyPr lIns="50800" tIns="50800" rIns="50800" bIns="50800" rtlCol="0" anchor="ctr"/>
            <a:lstStyle/>
            <a:p>
              <a:pPr algn="ctr">
                <a:lnSpc>
                  <a:spcPts val="2520"/>
                </a:lnSpc>
                <a:spcBef>
                  <a:spcPct val="0"/>
                </a:spcBef>
              </a:pPr>
              <a:endParaRPr/>
            </a:p>
          </p:txBody>
        </p:sp>
      </p:grpSp>
      <p:grpSp>
        <p:nvGrpSpPr>
          <p:cNvPr id="5" name="Group 5"/>
          <p:cNvGrpSpPr/>
          <p:nvPr/>
        </p:nvGrpSpPr>
        <p:grpSpPr>
          <a:xfrm>
            <a:off x="12113021" y="2811341"/>
            <a:ext cx="5094736" cy="5928421"/>
            <a:chOff x="0" y="0"/>
            <a:chExt cx="698500" cy="812800"/>
          </a:xfrm>
        </p:grpSpPr>
        <p:sp>
          <p:nvSpPr>
            <p:cNvPr id="6" name="Freeform 6"/>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FFFFFF"/>
            </a:solidFill>
            <a:ln w="76200" cap="sq">
              <a:solidFill>
                <a:srgbClr val="225B96"/>
              </a:solidFill>
              <a:prstDash val="solid"/>
              <a:miter/>
            </a:ln>
          </p:spPr>
        </p:sp>
        <p:sp>
          <p:nvSpPr>
            <p:cNvPr id="7" name="TextBox 7"/>
            <p:cNvSpPr txBox="1"/>
            <p:nvPr/>
          </p:nvSpPr>
          <p:spPr>
            <a:xfrm>
              <a:off x="0" y="101600"/>
              <a:ext cx="698500" cy="571500"/>
            </a:xfrm>
            <a:prstGeom prst="rect">
              <a:avLst/>
            </a:prstGeom>
          </p:spPr>
          <p:txBody>
            <a:bodyPr lIns="28194" tIns="28194" rIns="28194" bIns="28194" rtlCol="0" anchor="ctr"/>
            <a:lstStyle/>
            <a:p>
              <a:pPr algn="ctr">
                <a:lnSpc>
                  <a:spcPts val="2659"/>
                </a:lnSpc>
                <a:spcBef>
                  <a:spcPct val="0"/>
                </a:spcBef>
              </a:pPr>
              <a:endParaRPr/>
            </a:p>
          </p:txBody>
        </p:sp>
      </p:grpSp>
      <p:grpSp>
        <p:nvGrpSpPr>
          <p:cNvPr id="8" name="Group 8"/>
          <p:cNvGrpSpPr/>
          <p:nvPr/>
        </p:nvGrpSpPr>
        <p:grpSpPr>
          <a:xfrm>
            <a:off x="11726787" y="-2805799"/>
            <a:ext cx="5094736" cy="5928421"/>
            <a:chOff x="0" y="0"/>
            <a:chExt cx="698500" cy="812800"/>
          </a:xfrm>
        </p:grpSpPr>
        <p:sp>
          <p:nvSpPr>
            <p:cNvPr id="9" name="Freeform 9"/>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FFFFFF"/>
            </a:solidFill>
            <a:ln w="76200" cap="sq">
              <a:solidFill>
                <a:srgbClr val="225B96"/>
              </a:solidFill>
              <a:prstDash val="solid"/>
              <a:miter/>
            </a:ln>
          </p:spPr>
        </p:sp>
        <p:sp>
          <p:nvSpPr>
            <p:cNvPr id="10" name="TextBox 10"/>
            <p:cNvSpPr txBox="1"/>
            <p:nvPr/>
          </p:nvSpPr>
          <p:spPr>
            <a:xfrm>
              <a:off x="0" y="101600"/>
              <a:ext cx="698500" cy="571500"/>
            </a:xfrm>
            <a:prstGeom prst="rect">
              <a:avLst/>
            </a:prstGeom>
          </p:spPr>
          <p:txBody>
            <a:bodyPr lIns="28194" tIns="28194" rIns="28194" bIns="28194" rtlCol="0" anchor="ctr"/>
            <a:lstStyle/>
            <a:p>
              <a:pPr algn="ctr">
                <a:lnSpc>
                  <a:spcPts val="2659"/>
                </a:lnSpc>
                <a:spcBef>
                  <a:spcPct val="0"/>
                </a:spcBef>
              </a:pPr>
              <a:endParaRPr/>
            </a:p>
          </p:txBody>
        </p:sp>
      </p:grpSp>
      <p:grpSp>
        <p:nvGrpSpPr>
          <p:cNvPr id="11" name="Group 11"/>
          <p:cNvGrpSpPr/>
          <p:nvPr/>
        </p:nvGrpSpPr>
        <p:grpSpPr>
          <a:xfrm>
            <a:off x="12452889" y="3206824"/>
            <a:ext cx="4414999" cy="5137454"/>
            <a:chOff x="0" y="0"/>
            <a:chExt cx="698500" cy="812800"/>
          </a:xfrm>
        </p:grpSpPr>
        <p:sp>
          <p:nvSpPr>
            <p:cNvPr id="12" name="Freeform 12"/>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blipFill>
              <a:blip r:embed="rId2"/>
              <a:stretch>
                <a:fillRect l="-35353" r="-25147"/>
              </a:stretch>
            </a:blipFill>
            <a:ln cap="sq">
              <a:noFill/>
              <a:prstDash val="solid"/>
              <a:miter/>
            </a:ln>
          </p:spPr>
        </p:sp>
      </p:grpSp>
      <p:grpSp>
        <p:nvGrpSpPr>
          <p:cNvPr id="13" name="Group 13"/>
          <p:cNvGrpSpPr/>
          <p:nvPr/>
        </p:nvGrpSpPr>
        <p:grpSpPr>
          <a:xfrm>
            <a:off x="12066655" y="-2410316"/>
            <a:ext cx="4414999" cy="5137454"/>
            <a:chOff x="0" y="0"/>
            <a:chExt cx="698500" cy="812800"/>
          </a:xfrm>
        </p:grpSpPr>
        <p:sp>
          <p:nvSpPr>
            <p:cNvPr id="14" name="Freeform 14"/>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blipFill>
              <a:blip r:embed="rId3"/>
              <a:stretch>
                <a:fillRect l="-37163" r="-77535" b="-23158"/>
              </a:stretch>
            </a:blipFill>
            <a:ln cap="sq">
              <a:noFill/>
              <a:prstDash val="solid"/>
              <a:miter/>
            </a:ln>
          </p:spPr>
        </p:sp>
      </p:grpSp>
      <p:sp>
        <p:nvSpPr>
          <p:cNvPr id="15" name="Freeform 15"/>
          <p:cNvSpPr/>
          <p:nvPr/>
        </p:nvSpPr>
        <p:spPr>
          <a:xfrm>
            <a:off x="964407" y="-1156394"/>
            <a:ext cx="4564033" cy="4564033"/>
          </a:xfrm>
          <a:custGeom>
            <a:avLst/>
            <a:gdLst/>
            <a:ahLst/>
            <a:cxnLst/>
            <a:rect l="l" t="t" r="r" b="b"/>
            <a:pathLst>
              <a:path w="4564033" h="4564033">
                <a:moveTo>
                  <a:pt x="0" y="0"/>
                </a:moveTo>
                <a:lnTo>
                  <a:pt x="4564033" y="0"/>
                </a:lnTo>
                <a:lnTo>
                  <a:pt x="4564033" y="4564032"/>
                </a:lnTo>
                <a:lnTo>
                  <a:pt x="0" y="4564032"/>
                </a:lnTo>
                <a:lnTo>
                  <a:pt x="0" y="0"/>
                </a:lnTo>
                <a:close/>
              </a:path>
            </a:pathLst>
          </a:custGeom>
          <a:blipFill>
            <a:blip r:embed="rId4"/>
            <a:stretch>
              <a:fillRect/>
            </a:stretch>
          </a:blipFill>
        </p:spPr>
      </p:sp>
      <p:sp>
        <p:nvSpPr>
          <p:cNvPr id="16" name="TextBox 16"/>
          <p:cNvSpPr txBox="1"/>
          <p:nvPr/>
        </p:nvSpPr>
        <p:spPr>
          <a:xfrm>
            <a:off x="1636070" y="2193201"/>
            <a:ext cx="9507983" cy="2428875"/>
          </a:xfrm>
          <a:prstGeom prst="rect">
            <a:avLst/>
          </a:prstGeom>
        </p:spPr>
        <p:txBody>
          <a:bodyPr lIns="0" tIns="0" rIns="0" bIns="0" rtlCol="0" anchor="t">
            <a:spAutoFit/>
          </a:bodyPr>
          <a:lstStyle/>
          <a:p>
            <a:pPr algn="l">
              <a:lnSpc>
                <a:spcPts val="6379"/>
              </a:lnSpc>
            </a:pPr>
            <a:r>
              <a:rPr lang="en-US" sz="5316" b="1">
                <a:solidFill>
                  <a:srgbClr val="15497F"/>
                </a:solidFill>
                <a:latin typeface="Inter Ultra-Bold"/>
                <a:ea typeface="Inter Ultra-Bold"/>
                <a:cs typeface="Inter Ultra-Bold"/>
                <a:sym typeface="Inter Ultra-Bold"/>
              </a:rPr>
              <a:t>The AfCFTA and Digital Trade Landscape</a:t>
            </a:r>
          </a:p>
          <a:p>
            <a:pPr algn="l">
              <a:lnSpc>
                <a:spcPts val="6379"/>
              </a:lnSpc>
            </a:pPr>
            <a:endParaRPr lang="en-US" sz="5316" b="1">
              <a:solidFill>
                <a:srgbClr val="15497F"/>
              </a:solidFill>
              <a:latin typeface="Inter Ultra-Bold"/>
              <a:ea typeface="Inter Ultra-Bold"/>
              <a:cs typeface="Inter Ultra-Bold"/>
              <a:sym typeface="Inter Ultra-Bold"/>
            </a:endParaRPr>
          </a:p>
        </p:txBody>
      </p:sp>
      <p:sp>
        <p:nvSpPr>
          <p:cNvPr id="17" name="TextBox 17"/>
          <p:cNvSpPr txBox="1"/>
          <p:nvPr/>
        </p:nvSpPr>
        <p:spPr>
          <a:xfrm>
            <a:off x="1251509" y="3891532"/>
            <a:ext cx="9507983" cy="6395468"/>
          </a:xfrm>
          <a:prstGeom prst="rect">
            <a:avLst/>
          </a:prstGeom>
        </p:spPr>
        <p:txBody>
          <a:bodyPr lIns="0" tIns="0" rIns="0" bIns="0" rtlCol="0" anchor="t">
            <a:spAutoFit/>
          </a:bodyPr>
          <a:lstStyle/>
          <a:p>
            <a:pPr marL="631415" lvl="1" indent="-315708" algn="just">
              <a:lnSpc>
                <a:spcPts val="3626"/>
              </a:lnSpc>
              <a:buFont typeface="Arial"/>
              <a:buChar char="•"/>
            </a:pPr>
            <a:r>
              <a:rPr lang="en-US" sz="2924">
                <a:solidFill>
                  <a:srgbClr val="000000"/>
                </a:solidFill>
                <a:latin typeface="Inter"/>
                <a:ea typeface="Inter"/>
                <a:cs typeface="Inter"/>
                <a:sym typeface="Inter"/>
              </a:rPr>
              <a:t>AfCFTA is the largest free trade area in the world, with 1.3 billion people.</a:t>
            </a:r>
          </a:p>
          <a:p>
            <a:pPr algn="just">
              <a:lnSpc>
                <a:spcPts val="3626"/>
              </a:lnSpc>
            </a:pPr>
            <a:endParaRPr lang="en-US" sz="2924">
              <a:solidFill>
                <a:srgbClr val="000000"/>
              </a:solidFill>
              <a:latin typeface="Inter"/>
              <a:ea typeface="Inter"/>
              <a:cs typeface="Inter"/>
              <a:sym typeface="Inter"/>
            </a:endParaRPr>
          </a:p>
          <a:p>
            <a:pPr marL="631415" lvl="1" indent="-315708" algn="just">
              <a:lnSpc>
                <a:spcPts val="3626"/>
              </a:lnSpc>
              <a:buFont typeface="Arial"/>
              <a:buChar char="•"/>
            </a:pPr>
            <a:r>
              <a:rPr lang="en-US" sz="2924">
                <a:solidFill>
                  <a:srgbClr val="000000"/>
                </a:solidFill>
                <a:latin typeface="Inter"/>
                <a:ea typeface="Inter"/>
                <a:cs typeface="Inter"/>
                <a:sym typeface="Inter"/>
              </a:rPr>
              <a:t>It includes protocols that support digital trade, like the Digital Trade Protocol.</a:t>
            </a:r>
          </a:p>
          <a:p>
            <a:pPr algn="just">
              <a:lnSpc>
                <a:spcPts val="3626"/>
              </a:lnSpc>
            </a:pPr>
            <a:endParaRPr lang="en-US" sz="2924">
              <a:solidFill>
                <a:srgbClr val="000000"/>
              </a:solidFill>
              <a:latin typeface="Inter"/>
              <a:ea typeface="Inter"/>
              <a:cs typeface="Inter"/>
              <a:sym typeface="Inter"/>
            </a:endParaRPr>
          </a:p>
          <a:p>
            <a:pPr marL="631415" lvl="1" indent="-315708" algn="just">
              <a:lnSpc>
                <a:spcPts val="3626"/>
              </a:lnSpc>
              <a:buFont typeface="Arial"/>
              <a:buChar char="•"/>
            </a:pPr>
            <a:r>
              <a:rPr lang="en-US" sz="2924">
                <a:solidFill>
                  <a:srgbClr val="000000"/>
                </a:solidFill>
                <a:latin typeface="Inter"/>
                <a:ea typeface="Inter"/>
                <a:cs typeface="Inter"/>
                <a:sym typeface="Inter"/>
              </a:rPr>
              <a:t>The agreement works to remove non-tariff barriers and make cross-border digital services easier.</a:t>
            </a:r>
          </a:p>
          <a:p>
            <a:pPr algn="just">
              <a:lnSpc>
                <a:spcPts val="3626"/>
              </a:lnSpc>
            </a:pPr>
            <a:endParaRPr lang="en-US" sz="2924">
              <a:solidFill>
                <a:srgbClr val="000000"/>
              </a:solidFill>
              <a:latin typeface="Inter"/>
              <a:ea typeface="Inter"/>
              <a:cs typeface="Inter"/>
              <a:sym typeface="Inter"/>
            </a:endParaRPr>
          </a:p>
          <a:p>
            <a:pPr marL="631415" lvl="1" indent="-315708" algn="just">
              <a:lnSpc>
                <a:spcPts val="3626"/>
              </a:lnSpc>
              <a:buFont typeface="Arial"/>
              <a:buChar char="•"/>
            </a:pPr>
            <a:r>
              <a:rPr lang="en-US" sz="2924">
                <a:solidFill>
                  <a:srgbClr val="000000"/>
                </a:solidFill>
                <a:latin typeface="Inter"/>
                <a:ea typeface="Inter"/>
                <a:cs typeface="Inter"/>
                <a:sym typeface="Inter"/>
              </a:rPr>
              <a:t>Digital transformation helps overcome traditional trade challenges, making business faster and simpler.</a:t>
            </a:r>
          </a:p>
          <a:p>
            <a:pPr algn="just">
              <a:lnSpc>
                <a:spcPts val="3626"/>
              </a:lnSpc>
            </a:pPr>
            <a:endParaRPr lang="en-US" sz="2924">
              <a:solidFill>
                <a:srgbClr val="000000"/>
              </a:solidFill>
              <a:latin typeface="Inter"/>
              <a:ea typeface="Inter"/>
              <a:cs typeface="Inter"/>
              <a:sym typeface="Inter"/>
            </a:endParaRPr>
          </a:p>
        </p:txBody>
      </p:sp>
      <p:sp>
        <p:nvSpPr>
          <p:cNvPr id="18" name="Freeform 18"/>
          <p:cNvSpPr/>
          <p:nvPr/>
        </p:nvSpPr>
        <p:spPr>
          <a:xfrm>
            <a:off x="0" y="-73063"/>
            <a:ext cx="2127413" cy="2127413"/>
          </a:xfrm>
          <a:custGeom>
            <a:avLst/>
            <a:gdLst/>
            <a:ahLst/>
            <a:cxnLst/>
            <a:rect l="l" t="t" r="r" b="b"/>
            <a:pathLst>
              <a:path w="2127413" h="2127413">
                <a:moveTo>
                  <a:pt x="0" y="0"/>
                </a:moveTo>
                <a:lnTo>
                  <a:pt x="2127413" y="0"/>
                </a:lnTo>
                <a:lnTo>
                  <a:pt x="2127413" y="2127413"/>
                </a:lnTo>
                <a:lnTo>
                  <a:pt x="0" y="2127413"/>
                </a:lnTo>
                <a:lnTo>
                  <a:pt x="0" y="0"/>
                </a:lnTo>
                <a:close/>
              </a:path>
            </a:pathLst>
          </a:custGeom>
          <a:blipFill>
            <a:blip r:embed="rId5"/>
            <a:stretch>
              <a:fillRect/>
            </a:stretch>
          </a:blipFill>
        </p:spPr>
      </p:sp>
      <p:sp>
        <p:nvSpPr>
          <p:cNvPr id="19" name="Freeform 19"/>
          <p:cNvSpPr/>
          <p:nvPr/>
        </p:nvSpPr>
        <p:spPr>
          <a:xfrm>
            <a:off x="4518122" y="524137"/>
            <a:ext cx="3035887" cy="1202970"/>
          </a:xfrm>
          <a:custGeom>
            <a:avLst/>
            <a:gdLst/>
            <a:ahLst/>
            <a:cxnLst/>
            <a:rect l="l" t="t" r="r" b="b"/>
            <a:pathLst>
              <a:path w="3035887" h="1202970">
                <a:moveTo>
                  <a:pt x="0" y="0"/>
                </a:moveTo>
                <a:lnTo>
                  <a:pt x="3035887" y="0"/>
                </a:lnTo>
                <a:lnTo>
                  <a:pt x="3035887" y="1202970"/>
                </a:lnTo>
                <a:lnTo>
                  <a:pt x="0" y="1202970"/>
                </a:lnTo>
                <a:lnTo>
                  <a:pt x="0" y="0"/>
                </a:lnTo>
                <a:close/>
              </a:path>
            </a:pathLst>
          </a:custGeom>
          <a:blipFill>
            <a:blip r:embed="rId6"/>
            <a:stretch>
              <a:fillRect/>
            </a:stretch>
          </a:blipFill>
        </p:spPr>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811554" y="-7021568"/>
            <a:ext cx="7889676" cy="9180714"/>
            <a:chOff x="0" y="0"/>
            <a:chExt cx="698500" cy="812800"/>
          </a:xfrm>
        </p:grpSpPr>
        <p:sp>
          <p:nvSpPr>
            <p:cNvPr id="3" name="Freeform 3"/>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4" name="TextBox 4"/>
            <p:cNvSpPr txBox="1"/>
            <p:nvPr/>
          </p:nvSpPr>
          <p:spPr>
            <a:xfrm>
              <a:off x="0" y="111125"/>
              <a:ext cx="698500" cy="561975"/>
            </a:xfrm>
            <a:prstGeom prst="rect">
              <a:avLst/>
            </a:prstGeom>
          </p:spPr>
          <p:txBody>
            <a:bodyPr lIns="50800" tIns="50800" rIns="50800" bIns="50800" rtlCol="0" anchor="ctr"/>
            <a:lstStyle/>
            <a:p>
              <a:pPr algn="ctr">
                <a:lnSpc>
                  <a:spcPts val="2520"/>
                </a:lnSpc>
                <a:spcBef>
                  <a:spcPct val="0"/>
                </a:spcBef>
              </a:pPr>
              <a:endParaRPr/>
            </a:p>
          </p:txBody>
        </p:sp>
      </p:grpSp>
      <p:sp>
        <p:nvSpPr>
          <p:cNvPr id="5" name="Freeform 5"/>
          <p:cNvSpPr/>
          <p:nvPr/>
        </p:nvSpPr>
        <p:spPr>
          <a:xfrm>
            <a:off x="11356918" y="3912077"/>
            <a:ext cx="6582652" cy="4876162"/>
          </a:xfrm>
          <a:custGeom>
            <a:avLst/>
            <a:gdLst/>
            <a:ahLst/>
            <a:cxnLst/>
            <a:rect l="l" t="t" r="r" b="b"/>
            <a:pathLst>
              <a:path w="6582652" h="4876162">
                <a:moveTo>
                  <a:pt x="0" y="0"/>
                </a:moveTo>
                <a:lnTo>
                  <a:pt x="6582652" y="0"/>
                </a:lnTo>
                <a:lnTo>
                  <a:pt x="6582652" y="4876162"/>
                </a:lnTo>
                <a:lnTo>
                  <a:pt x="0" y="4876162"/>
                </a:lnTo>
                <a:lnTo>
                  <a:pt x="0" y="0"/>
                </a:lnTo>
                <a:close/>
              </a:path>
            </a:pathLst>
          </a:custGeom>
          <a:blipFill>
            <a:blip r:embed="rId2"/>
            <a:stretch>
              <a:fillRect/>
            </a:stretch>
          </a:blipFill>
        </p:spPr>
      </p:sp>
      <p:grpSp>
        <p:nvGrpSpPr>
          <p:cNvPr id="6" name="Group 6"/>
          <p:cNvGrpSpPr/>
          <p:nvPr/>
        </p:nvGrpSpPr>
        <p:grpSpPr>
          <a:xfrm>
            <a:off x="14862764" y="-3802952"/>
            <a:ext cx="7889676" cy="9180714"/>
            <a:chOff x="0" y="0"/>
            <a:chExt cx="698500" cy="812800"/>
          </a:xfrm>
        </p:grpSpPr>
        <p:sp>
          <p:nvSpPr>
            <p:cNvPr id="7" name="Freeform 7"/>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8" name="TextBox 8"/>
            <p:cNvSpPr txBox="1"/>
            <p:nvPr/>
          </p:nvSpPr>
          <p:spPr>
            <a:xfrm>
              <a:off x="0" y="111125"/>
              <a:ext cx="698500" cy="561975"/>
            </a:xfrm>
            <a:prstGeom prst="rect">
              <a:avLst/>
            </a:prstGeom>
          </p:spPr>
          <p:txBody>
            <a:bodyPr lIns="50800" tIns="50800" rIns="50800" bIns="50800" rtlCol="0" anchor="ctr"/>
            <a:lstStyle/>
            <a:p>
              <a:pPr algn="ctr">
                <a:lnSpc>
                  <a:spcPts val="2520"/>
                </a:lnSpc>
                <a:spcBef>
                  <a:spcPct val="0"/>
                </a:spcBef>
              </a:pPr>
              <a:endParaRPr/>
            </a:p>
          </p:txBody>
        </p:sp>
      </p:grpSp>
      <p:grpSp>
        <p:nvGrpSpPr>
          <p:cNvPr id="9" name="Group 9"/>
          <p:cNvGrpSpPr/>
          <p:nvPr/>
        </p:nvGrpSpPr>
        <p:grpSpPr>
          <a:xfrm>
            <a:off x="12758472" y="1534567"/>
            <a:ext cx="1294026" cy="1505775"/>
            <a:chOff x="0" y="0"/>
            <a:chExt cx="698500" cy="812800"/>
          </a:xfrm>
        </p:grpSpPr>
        <p:sp>
          <p:nvSpPr>
            <p:cNvPr id="10" name="Freeform 10"/>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000000">
                <a:alpha val="0"/>
              </a:srgbClr>
            </a:solidFill>
            <a:ln w="66675" cap="sq">
              <a:gradFill>
                <a:gsLst>
                  <a:gs pos="0">
                    <a:srgbClr val="225B96">
                      <a:alpha val="100000"/>
                    </a:srgbClr>
                  </a:gs>
                  <a:gs pos="100000">
                    <a:srgbClr val="123860">
                      <a:alpha val="100000"/>
                    </a:srgbClr>
                  </a:gs>
                </a:gsLst>
                <a:lin ang="0"/>
              </a:gradFill>
              <a:prstDash val="solid"/>
              <a:miter/>
            </a:ln>
          </p:spPr>
        </p:sp>
        <p:sp>
          <p:nvSpPr>
            <p:cNvPr id="11" name="TextBox 11"/>
            <p:cNvSpPr txBox="1"/>
            <p:nvPr/>
          </p:nvSpPr>
          <p:spPr>
            <a:xfrm>
              <a:off x="0" y="101600"/>
              <a:ext cx="698500" cy="571500"/>
            </a:xfrm>
            <a:prstGeom prst="rect">
              <a:avLst/>
            </a:prstGeom>
          </p:spPr>
          <p:txBody>
            <a:bodyPr lIns="50800" tIns="50800" rIns="50800" bIns="50800" rtlCol="0" anchor="ctr"/>
            <a:lstStyle/>
            <a:p>
              <a:pPr algn="ctr">
                <a:lnSpc>
                  <a:spcPts val="2659"/>
                </a:lnSpc>
                <a:spcBef>
                  <a:spcPct val="0"/>
                </a:spcBef>
              </a:pPr>
              <a:endParaRPr/>
            </a:p>
          </p:txBody>
        </p:sp>
      </p:grpSp>
      <p:grpSp>
        <p:nvGrpSpPr>
          <p:cNvPr id="12" name="Group 12"/>
          <p:cNvGrpSpPr/>
          <p:nvPr/>
        </p:nvGrpSpPr>
        <p:grpSpPr>
          <a:xfrm>
            <a:off x="12921749" y="2477450"/>
            <a:ext cx="967472" cy="1125785"/>
            <a:chOff x="0" y="0"/>
            <a:chExt cx="698500" cy="812800"/>
          </a:xfrm>
        </p:grpSpPr>
        <p:sp>
          <p:nvSpPr>
            <p:cNvPr id="13" name="Freeform 13"/>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14" name="TextBox 14"/>
            <p:cNvSpPr txBox="1"/>
            <p:nvPr/>
          </p:nvSpPr>
          <p:spPr>
            <a:xfrm>
              <a:off x="0" y="101600"/>
              <a:ext cx="698500" cy="571500"/>
            </a:xfrm>
            <a:prstGeom prst="rect">
              <a:avLst/>
            </a:prstGeom>
          </p:spPr>
          <p:txBody>
            <a:bodyPr lIns="50800" tIns="50800" rIns="50800" bIns="50800" rtlCol="0" anchor="ctr"/>
            <a:lstStyle/>
            <a:p>
              <a:pPr algn="ctr">
                <a:lnSpc>
                  <a:spcPts val="2659"/>
                </a:lnSpc>
                <a:spcBef>
                  <a:spcPct val="0"/>
                </a:spcBef>
              </a:pPr>
              <a:endParaRPr/>
            </a:p>
          </p:txBody>
        </p:sp>
      </p:grpSp>
      <p:grpSp>
        <p:nvGrpSpPr>
          <p:cNvPr id="15" name="Group 15"/>
          <p:cNvGrpSpPr/>
          <p:nvPr/>
        </p:nvGrpSpPr>
        <p:grpSpPr>
          <a:xfrm>
            <a:off x="11373917" y="8794461"/>
            <a:ext cx="2142184" cy="2492723"/>
            <a:chOff x="0" y="0"/>
            <a:chExt cx="698500" cy="812800"/>
          </a:xfrm>
        </p:grpSpPr>
        <p:sp>
          <p:nvSpPr>
            <p:cNvPr id="16" name="Freeform 16"/>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000000">
                <a:alpha val="0"/>
              </a:srgbClr>
            </a:solidFill>
            <a:ln w="76200" cap="sq">
              <a:solidFill>
                <a:srgbClr val="225B96"/>
              </a:solidFill>
              <a:prstDash val="solid"/>
              <a:miter/>
            </a:ln>
          </p:spPr>
        </p:sp>
        <p:sp>
          <p:nvSpPr>
            <p:cNvPr id="17" name="TextBox 17"/>
            <p:cNvSpPr txBox="1"/>
            <p:nvPr/>
          </p:nvSpPr>
          <p:spPr>
            <a:xfrm>
              <a:off x="0" y="101600"/>
              <a:ext cx="698500" cy="571500"/>
            </a:xfrm>
            <a:prstGeom prst="rect">
              <a:avLst/>
            </a:prstGeom>
          </p:spPr>
          <p:txBody>
            <a:bodyPr lIns="28194" tIns="28194" rIns="28194" bIns="28194" rtlCol="0" anchor="ctr"/>
            <a:lstStyle/>
            <a:p>
              <a:pPr algn="ctr">
                <a:lnSpc>
                  <a:spcPts val="2659"/>
                </a:lnSpc>
                <a:spcBef>
                  <a:spcPct val="0"/>
                </a:spcBef>
              </a:pPr>
              <a:endParaRPr/>
            </a:p>
          </p:txBody>
        </p:sp>
      </p:grpSp>
      <p:grpSp>
        <p:nvGrpSpPr>
          <p:cNvPr id="18" name="Group 18"/>
          <p:cNvGrpSpPr/>
          <p:nvPr/>
        </p:nvGrpSpPr>
        <p:grpSpPr>
          <a:xfrm>
            <a:off x="11356918" y="-1443236"/>
            <a:ext cx="1916957" cy="2230641"/>
            <a:chOff x="0" y="0"/>
            <a:chExt cx="698500" cy="812800"/>
          </a:xfrm>
        </p:grpSpPr>
        <p:sp>
          <p:nvSpPr>
            <p:cNvPr id="19" name="Freeform 19"/>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000000">
                <a:alpha val="0"/>
              </a:srgbClr>
            </a:solidFill>
            <a:ln w="76200" cap="sq">
              <a:solidFill>
                <a:srgbClr val="225B96"/>
              </a:solidFill>
              <a:prstDash val="solid"/>
              <a:miter/>
            </a:ln>
          </p:spPr>
        </p:sp>
        <p:sp>
          <p:nvSpPr>
            <p:cNvPr id="20" name="TextBox 20"/>
            <p:cNvSpPr txBox="1"/>
            <p:nvPr/>
          </p:nvSpPr>
          <p:spPr>
            <a:xfrm>
              <a:off x="0" y="101600"/>
              <a:ext cx="698500" cy="571500"/>
            </a:xfrm>
            <a:prstGeom prst="rect">
              <a:avLst/>
            </a:prstGeom>
          </p:spPr>
          <p:txBody>
            <a:bodyPr lIns="28194" tIns="28194" rIns="28194" bIns="28194" rtlCol="0" anchor="ctr"/>
            <a:lstStyle/>
            <a:p>
              <a:pPr algn="ctr">
                <a:lnSpc>
                  <a:spcPts val="2659"/>
                </a:lnSpc>
                <a:spcBef>
                  <a:spcPct val="0"/>
                </a:spcBef>
              </a:pPr>
              <a:endParaRPr/>
            </a:p>
          </p:txBody>
        </p:sp>
      </p:grpSp>
      <p:sp>
        <p:nvSpPr>
          <p:cNvPr id="21" name="Freeform 21"/>
          <p:cNvSpPr/>
          <p:nvPr/>
        </p:nvSpPr>
        <p:spPr>
          <a:xfrm>
            <a:off x="964407" y="-1156394"/>
            <a:ext cx="4564033" cy="4564033"/>
          </a:xfrm>
          <a:custGeom>
            <a:avLst/>
            <a:gdLst/>
            <a:ahLst/>
            <a:cxnLst/>
            <a:rect l="l" t="t" r="r" b="b"/>
            <a:pathLst>
              <a:path w="4564033" h="4564033">
                <a:moveTo>
                  <a:pt x="0" y="0"/>
                </a:moveTo>
                <a:lnTo>
                  <a:pt x="4564033" y="0"/>
                </a:lnTo>
                <a:lnTo>
                  <a:pt x="4564033" y="4564032"/>
                </a:lnTo>
                <a:lnTo>
                  <a:pt x="0" y="4564032"/>
                </a:lnTo>
                <a:lnTo>
                  <a:pt x="0" y="0"/>
                </a:lnTo>
                <a:close/>
              </a:path>
            </a:pathLst>
          </a:custGeom>
          <a:blipFill>
            <a:blip r:embed="rId3"/>
            <a:stretch>
              <a:fillRect/>
            </a:stretch>
          </a:blipFill>
        </p:spPr>
      </p:sp>
      <p:sp>
        <p:nvSpPr>
          <p:cNvPr id="22" name="TextBox 22"/>
          <p:cNvSpPr txBox="1"/>
          <p:nvPr/>
        </p:nvSpPr>
        <p:spPr>
          <a:xfrm>
            <a:off x="1315603" y="1798249"/>
            <a:ext cx="10234703" cy="2581418"/>
          </a:xfrm>
          <a:prstGeom prst="rect">
            <a:avLst/>
          </a:prstGeom>
        </p:spPr>
        <p:txBody>
          <a:bodyPr lIns="0" tIns="0" rIns="0" bIns="0" rtlCol="0" anchor="t">
            <a:spAutoFit/>
          </a:bodyPr>
          <a:lstStyle/>
          <a:p>
            <a:pPr algn="l">
              <a:lnSpc>
                <a:spcPts val="6794"/>
              </a:lnSpc>
            </a:pPr>
            <a:r>
              <a:rPr lang="en-US" sz="5662" b="1">
                <a:solidFill>
                  <a:srgbClr val="15497F"/>
                </a:solidFill>
                <a:latin typeface="Inter Ultra-Bold"/>
                <a:ea typeface="Inter Ultra-Bold"/>
                <a:cs typeface="Inter Ultra-Bold"/>
                <a:sym typeface="Inter Ultra-Bold"/>
              </a:rPr>
              <a:t>Key Opportunities of Digital Trade in Africa</a:t>
            </a:r>
          </a:p>
          <a:p>
            <a:pPr algn="l">
              <a:lnSpc>
                <a:spcPts val="6794"/>
              </a:lnSpc>
            </a:pPr>
            <a:endParaRPr lang="en-US" sz="5662" b="1">
              <a:solidFill>
                <a:srgbClr val="15497F"/>
              </a:solidFill>
              <a:latin typeface="Inter Ultra-Bold"/>
              <a:ea typeface="Inter Ultra-Bold"/>
              <a:cs typeface="Inter Ultra-Bold"/>
              <a:sym typeface="Inter Ultra-Bold"/>
            </a:endParaRPr>
          </a:p>
        </p:txBody>
      </p:sp>
      <p:sp>
        <p:nvSpPr>
          <p:cNvPr id="23" name="TextBox 23"/>
          <p:cNvSpPr txBox="1"/>
          <p:nvPr/>
        </p:nvSpPr>
        <p:spPr>
          <a:xfrm>
            <a:off x="1315603" y="3902552"/>
            <a:ext cx="10234703" cy="5938268"/>
          </a:xfrm>
          <a:prstGeom prst="rect">
            <a:avLst/>
          </a:prstGeom>
        </p:spPr>
        <p:txBody>
          <a:bodyPr lIns="0" tIns="0" rIns="0" bIns="0" rtlCol="0" anchor="t">
            <a:spAutoFit/>
          </a:bodyPr>
          <a:lstStyle/>
          <a:p>
            <a:pPr marL="631415" lvl="1" indent="-315708" algn="l">
              <a:lnSpc>
                <a:spcPts val="3626"/>
              </a:lnSpc>
              <a:buFont typeface="Arial"/>
              <a:buChar char="•"/>
            </a:pPr>
            <a:r>
              <a:rPr lang="en-US" sz="2924">
                <a:solidFill>
                  <a:srgbClr val="000000"/>
                </a:solidFill>
                <a:latin typeface="Inter"/>
                <a:ea typeface="Inter"/>
                <a:cs typeface="Inter"/>
                <a:sym typeface="Inter"/>
              </a:rPr>
              <a:t>Access to broader markets without physical presence</a:t>
            </a:r>
          </a:p>
          <a:p>
            <a:pPr algn="l">
              <a:lnSpc>
                <a:spcPts val="3626"/>
              </a:lnSpc>
            </a:pPr>
            <a:endParaRPr lang="en-US" sz="2924">
              <a:solidFill>
                <a:srgbClr val="000000"/>
              </a:solidFill>
              <a:latin typeface="Inter"/>
              <a:ea typeface="Inter"/>
              <a:cs typeface="Inter"/>
              <a:sym typeface="Inter"/>
            </a:endParaRPr>
          </a:p>
          <a:p>
            <a:pPr marL="631415" lvl="1" indent="-315708" algn="l">
              <a:lnSpc>
                <a:spcPts val="3626"/>
              </a:lnSpc>
              <a:buFont typeface="Arial"/>
              <a:buChar char="•"/>
            </a:pPr>
            <a:r>
              <a:rPr lang="en-US" sz="2924">
                <a:solidFill>
                  <a:srgbClr val="000000"/>
                </a:solidFill>
                <a:latin typeface="Inter"/>
                <a:ea typeface="Inter"/>
                <a:cs typeface="Inter"/>
                <a:sym typeface="Inter"/>
              </a:rPr>
              <a:t>Reduced costs &amp; time in export/import processes</a:t>
            </a:r>
          </a:p>
          <a:p>
            <a:pPr algn="l">
              <a:lnSpc>
                <a:spcPts val="3626"/>
              </a:lnSpc>
            </a:pPr>
            <a:endParaRPr lang="en-US" sz="2924">
              <a:solidFill>
                <a:srgbClr val="000000"/>
              </a:solidFill>
              <a:latin typeface="Inter"/>
              <a:ea typeface="Inter"/>
              <a:cs typeface="Inter"/>
              <a:sym typeface="Inter"/>
            </a:endParaRPr>
          </a:p>
          <a:p>
            <a:pPr marL="631415" lvl="1" indent="-315708" algn="l">
              <a:lnSpc>
                <a:spcPts val="3626"/>
              </a:lnSpc>
              <a:buFont typeface="Arial"/>
              <a:buChar char="•"/>
            </a:pPr>
            <a:r>
              <a:rPr lang="en-US" sz="2924">
                <a:solidFill>
                  <a:srgbClr val="000000"/>
                </a:solidFill>
                <a:latin typeface="Inter"/>
                <a:ea typeface="Inter"/>
                <a:cs typeface="Inter"/>
                <a:sym typeface="Inter"/>
              </a:rPr>
              <a:t>Enhanced visibility &amp; branding via e-commerce platforms</a:t>
            </a:r>
          </a:p>
          <a:p>
            <a:pPr algn="l">
              <a:lnSpc>
                <a:spcPts val="3626"/>
              </a:lnSpc>
            </a:pPr>
            <a:endParaRPr lang="en-US" sz="2924">
              <a:solidFill>
                <a:srgbClr val="000000"/>
              </a:solidFill>
              <a:latin typeface="Inter"/>
              <a:ea typeface="Inter"/>
              <a:cs typeface="Inter"/>
              <a:sym typeface="Inter"/>
            </a:endParaRPr>
          </a:p>
          <a:p>
            <a:pPr marL="631415" lvl="1" indent="-315708" algn="l">
              <a:lnSpc>
                <a:spcPts val="3626"/>
              </a:lnSpc>
              <a:buFont typeface="Arial"/>
              <a:buChar char="•"/>
            </a:pPr>
            <a:r>
              <a:rPr lang="en-US" sz="2924">
                <a:solidFill>
                  <a:srgbClr val="000000"/>
                </a:solidFill>
                <a:latin typeface="Inter"/>
                <a:ea typeface="Inter"/>
                <a:cs typeface="Inter"/>
                <a:sym typeface="Inter"/>
              </a:rPr>
              <a:t>Ability to leverage digital payment and logistics solutions</a:t>
            </a:r>
          </a:p>
          <a:p>
            <a:pPr algn="l">
              <a:lnSpc>
                <a:spcPts val="3626"/>
              </a:lnSpc>
            </a:pPr>
            <a:endParaRPr lang="en-US" sz="2924">
              <a:solidFill>
                <a:srgbClr val="000000"/>
              </a:solidFill>
              <a:latin typeface="Inter"/>
              <a:ea typeface="Inter"/>
              <a:cs typeface="Inter"/>
              <a:sym typeface="Inter"/>
            </a:endParaRPr>
          </a:p>
          <a:p>
            <a:pPr marL="631415" lvl="1" indent="-315708" algn="l">
              <a:lnSpc>
                <a:spcPts val="3626"/>
              </a:lnSpc>
              <a:buFont typeface="Arial"/>
              <a:buChar char="•"/>
            </a:pPr>
            <a:r>
              <a:rPr lang="en-US" sz="2924">
                <a:solidFill>
                  <a:srgbClr val="000000"/>
                </a:solidFill>
                <a:latin typeface="Inter"/>
                <a:ea typeface="Inter"/>
                <a:cs typeface="Inter"/>
                <a:sym typeface="Inter"/>
              </a:rPr>
              <a:t>Empowering women-led MSMEs to enter regional and global supply chains</a:t>
            </a:r>
          </a:p>
          <a:p>
            <a:pPr algn="r">
              <a:lnSpc>
                <a:spcPts val="3626"/>
              </a:lnSpc>
            </a:pPr>
            <a:endParaRPr lang="en-US" sz="2924">
              <a:solidFill>
                <a:srgbClr val="000000"/>
              </a:solidFill>
              <a:latin typeface="Inter"/>
              <a:ea typeface="Inter"/>
              <a:cs typeface="Inter"/>
              <a:sym typeface="Inter"/>
            </a:endParaRPr>
          </a:p>
        </p:txBody>
      </p:sp>
      <p:sp>
        <p:nvSpPr>
          <p:cNvPr id="24" name="Freeform 24"/>
          <p:cNvSpPr/>
          <p:nvPr/>
        </p:nvSpPr>
        <p:spPr>
          <a:xfrm>
            <a:off x="0" y="-73063"/>
            <a:ext cx="2127413" cy="2127413"/>
          </a:xfrm>
          <a:custGeom>
            <a:avLst/>
            <a:gdLst/>
            <a:ahLst/>
            <a:cxnLst/>
            <a:rect l="l" t="t" r="r" b="b"/>
            <a:pathLst>
              <a:path w="2127413" h="2127413">
                <a:moveTo>
                  <a:pt x="0" y="0"/>
                </a:moveTo>
                <a:lnTo>
                  <a:pt x="2127413" y="0"/>
                </a:lnTo>
                <a:lnTo>
                  <a:pt x="2127413" y="2127413"/>
                </a:lnTo>
                <a:lnTo>
                  <a:pt x="0" y="2127413"/>
                </a:lnTo>
                <a:lnTo>
                  <a:pt x="0" y="0"/>
                </a:lnTo>
                <a:close/>
              </a:path>
            </a:pathLst>
          </a:custGeom>
          <a:blipFill>
            <a:blip r:embed="rId4"/>
            <a:stretch>
              <a:fillRect/>
            </a:stretch>
          </a:blipFill>
        </p:spPr>
      </p:sp>
      <p:sp>
        <p:nvSpPr>
          <p:cNvPr id="25" name="Freeform 25"/>
          <p:cNvSpPr/>
          <p:nvPr/>
        </p:nvSpPr>
        <p:spPr>
          <a:xfrm>
            <a:off x="4518122" y="524137"/>
            <a:ext cx="3035887" cy="1202970"/>
          </a:xfrm>
          <a:custGeom>
            <a:avLst/>
            <a:gdLst/>
            <a:ahLst/>
            <a:cxnLst/>
            <a:rect l="l" t="t" r="r" b="b"/>
            <a:pathLst>
              <a:path w="3035887" h="1202970">
                <a:moveTo>
                  <a:pt x="0" y="0"/>
                </a:moveTo>
                <a:lnTo>
                  <a:pt x="3035887" y="0"/>
                </a:lnTo>
                <a:lnTo>
                  <a:pt x="3035887" y="1202970"/>
                </a:lnTo>
                <a:lnTo>
                  <a:pt x="0" y="1202970"/>
                </a:lnTo>
                <a:lnTo>
                  <a:pt x="0" y="0"/>
                </a:lnTo>
                <a:close/>
              </a:path>
            </a:pathLst>
          </a:custGeom>
          <a:blipFill>
            <a:blip r:embed="rId5"/>
            <a:stretch>
              <a:fillRect/>
            </a:stretch>
          </a:blipFill>
        </p:spPr>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825848" y="1596220"/>
            <a:ext cx="1500441" cy="1745967"/>
            <a:chOff x="0" y="0"/>
            <a:chExt cx="698500" cy="812800"/>
          </a:xfrm>
        </p:grpSpPr>
        <p:sp>
          <p:nvSpPr>
            <p:cNvPr id="3" name="Freeform 3"/>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000000">
                <a:alpha val="0"/>
              </a:srgbClr>
            </a:solidFill>
            <a:ln w="66675" cap="sq">
              <a:gradFill>
                <a:gsLst>
                  <a:gs pos="0">
                    <a:srgbClr val="225B96">
                      <a:alpha val="100000"/>
                    </a:srgbClr>
                  </a:gs>
                  <a:gs pos="100000">
                    <a:srgbClr val="123860">
                      <a:alpha val="100000"/>
                    </a:srgbClr>
                  </a:gs>
                </a:gsLst>
                <a:lin ang="0"/>
              </a:gradFill>
              <a:prstDash val="solid"/>
              <a:miter/>
            </a:ln>
          </p:spPr>
        </p:sp>
        <p:sp>
          <p:nvSpPr>
            <p:cNvPr id="4" name="TextBox 4"/>
            <p:cNvSpPr txBox="1"/>
            <p:nvPr/>
          </p:nvSpPr>
          <p:spPr>
            <a:xfrm>
              <a:off x="0" y="101600"/>
              <a:ext cx="698500" cy="57150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p:cNvGrpSpPr/>
          <p:nvPr/>
        </p:nvGrpSpPr>
        <p:grpSpPr>
          <a:xfrm>
            <a:off x="-4313608" y="-3552132"/>
            <a:ext cx="7889676" cy="9180714"/>
            <a:chOff x="0" y="0"/>
            <a:chExt cx="698500" cy="812800"/>
          </a:xfrm>
        </p:grpSpPr>
        <p:sp>
          <p:nvSpPr>
            <p:cNvPr id="6" name="Freeform 6"/>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7" name="TextBox 7"/>
            <p:cNvSpPr txBox="1"/>
            <p:nvPr/>
          </p:nvSpPr>
          <p:spPr>
            <a:xfrm>
              <a:off x="0" y="111125"/>
              <a:ext cx="698500" cy="561975"/>
            </a:xfrm>
            <a:prstGeom prst="rect">
              <a:avLst/>
            </a:prstGeom>
          </p:spPr>
          <p:txBody>
            <a:bodyPr lIns="50800" tIns="50800" rIns="50800" bIns="50800" rtlCol="0" anchor="ctr"/>
            <a:lstStyle/>
            <a:p>
              <a:pPr algn="ctr">
                <a:lnSpc>
                  <a:spcPts val="2520"/>
                </a:lnSpc>
                <a:spcBef>
                  <a:spcPct val="0"/>
                </a:spcBef>
              </a:pPr>
              <a:endParaRPr/>
            </a:p>
          </p:txBody>
        </p:sp>
      </p:grpSp>
      <p:grpSp>
        <p:nvGrpSpPr>
          <p:cNvPr id="8" name="Group 8"/>
          <p:cNvGrpSpPr/>
          <p:nvPr/>
        </p:nvGrpSpPr>
        <p:grpSpPr>
          <a:xfrm>
            <a:off x="-1820992" y="5717535"/>
            <a:ext cx="6829888" cy="7947506"/>
            <a:chOff x="0" y="0"/>
            <a:chExt cx="698500" cy="812800"/>
          </a:xfrm>
        </p:grpSpPr>
        <p:sp>
          <p:nvSpPr>
            <p:cNvPr id="9" name="Freeform 9"/>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10" name="TextBox 10"/>
            <p:cNvSpPr txBox="1"/>
            <p:nvPr/>
          </p:nvSpPr>
          <p:spPr>
            <a:xfrm>
              <a:off x="0" y="111125"/>
              <a:ext cx="698500" cy="561975"/>
            </a:xfrm>
            <a:prstGeom prst="rect">
              <a:avLst/>
            </a:prstGeom>
          </p:spPr>
          <p:txBody>
            <a:bodyPr lIns="50800" tIns="50800" rIns="50800" bIns="50800" rtlCol="0" anchor="ctr"/>
            <a:lstStyle/>
            <a:p>
              <a:pPr algn="ctr">
                <a:lnSpc>
                  <a:spcPts val="2520"/>
                </a:lnSpc>
                <a:spcBef>
                  <a:spcPct val="0"/>
                </a:spcBef>
              </a:pPr>
              <a:endParaRPr/>
            </a:p>
          </p:txBody>
        </p:sp>
      </p:grpSp>
      <p:grpSp>
        <p:nvGrpSpPr>
          <p:cNvPr id="11" name="Group 11"/>
          <p:cNvGrpSpPr/>
          <p:nvPr/>
        </p:nvGrpSpPr>
        <p:grpSpPr>
          <a:xfrm>
            <a:off x="1028700" y="3639395"/>
            <a:ext cx="5094736" cy="5928421"/>
            <a:chOff x="0" y="0"/>
            <a:chExt cx="698500" cy="812800"/>
          </a:xfrm>
        </p:grpSpPr>
        <p:sp>
          <p:nvSpPr>
            <p:cNvPr id="12" name="Freeform 12"/>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FFFFFF"/>
            </a:solidFill>
            <a:ln w="76200" cap="sq">
              <a:solidFill>
                <a:srgbClr val="225B96"/>
              </a:solidFill>
              <a:prstDash val="solid"/>
              <a:miter/>
            </a:ln>
          </p:spPr>
        </p:sp>
        <p:sp>
          <p:nvSpPr>
            <p:cNvPr id="13" name="TextBox 13"/>
            <p:cNvSpPr txBox="1"/>
            <p:nvPr/>
          </p:nvSpPr>
          <p:spPr>
            <a:xfrm>
              <a:off x="0" y="101600"/>
              <a:ext cx="698500" cy="571500"/>
            </a:xfrm>
            <a:prstGeom prst="rect">
              <a:avLst/>
            </a:prstGeom>
          </p:spPr>
          <p:txBody>
            <a:bodyPr lIns="28194" tIns="28194" rIns="28194" bIns="28194" rtlCol="0" anchor="ctr"/>
            <a:lstStyle/>
            <a:p>
              <a:pPr algn="ctr">
                <a:lnSpc>
                  <a:spcPts val="2659"/>
                </a:lnSpc>
                <a:spcBef>
                  <a:spcPct val="0"/>
                </a:spcBef>
              </a:pPr>
              <a:endParaRPr/>
            </a:p>
          </p:txBody>
        </p:sp>
      </p:grpSp>
      <p:grpSp>
        <p:nvGrpSpPr>
          <p:cNvPr id="14" name="Group 14"/>
          <p:cNvGrpSpPr/>
          <p:nvPr/>
        </p:nvGrpSpPr>
        <p:grpSpPr>
          <a:xfrm>
            <a:off x="4438473" y="9365156"/>
            <a:ext cx="1121797" cy="1305363"/>
            <a:chOff x="0" y="0"/>
            <a:chExt cx="698500" cy="812800"/>
          </a:xfrm>
        </p:grpSpPr>
        <p:sp>
          <p:nvSpPr>
            <p:cNvPr id="15" name="Freeform 15"/>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16" name="TextBox 16"/>
            <p:cNvSpPr txBox="1"/>
            <p:nvPr/>
          </p:nvSpPr>
          <p:spPr>
            <a:xfrm>
              <a:off x="0" y="101600"/>
              <a:ext cx="698500" cy="571500"/>
            </a:xfrm>
            <a:prstGeom prst="rect">
              <a:avLst/>
            </a:prstGeom>
          </p:spPr>
          <p:txBody>
            <a:bodyPr lIns="50800" tIns="50800" rIns="50800" bIns="50800" rtlCol="0" anchor="ctr"/>
            <a:lstStyle/>
            <a:p>
              <a:pPr algn="ctr">
                <a:lnSpc>
                  <a:spcPts val="2659"/>
                </a:lnSpc>
                <a:spcBef>
                  <a:spcPct val="0"/>
                </a:spcBef>
              </a:pPr>
              <a:endParaRPr/>
            </a:p>
          </p:txBody>
        </p:sp>
      </p:grpSp>
      <p:grpSp>
        <p:nvGrpSpPr>
          <p:cNvPr id="17" name="Group 17"/>
          <p:cNvGrpSpPr/>
          <p:nvPr/>
        </p:nvGrpSpPr>
        <p:grpSpPr>
          <a:xfrm>
            <a:off x="2825848" y="723236"/>
            <a:ext cx="1500441" cy="1745967"/>
            <a:chOff x="0" y="0"/>
            <a:chExt cx="698500" cy="812800"/>
          </a:xfrm>
        </p:grpSpPr>
        <p:sp>
          <p:nvSpPr>
            <p:cNvPr id="18" name="Freeform 18"/>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19" name="TextBox 19"/>
            <p:cNvSpPr txBox="1"/>
            <p:nvPr/>
          </p:nvSpPr>
          <p:spPr>
            <a:xfrm>
              <a:off x="0" y="101600"/>
              <a:ext cx="698500" cy="571500"/>
            </a:xfrm>
            <a:prstGeom prst="rect">
              <a:avLst/>
            </a:prstGeom>
          </p:spPr>
          <p:txBody>
            <a:bodyPr lIns="50800" tIns="50800" rIns="50800" bIns="50800" rtlCol="0" anchor="ctr"/>
            <a:lstStyle/>
            <a:p>
              <a:pPr algn="ctr">
                <a:lnSpc>
                  <a:spcPts val="2659"/>
                </a:lnSpc>
                <a:spcBef>
                  <a:spcPct val="0"/>
                </a:spcBef>
              </a:pPr>
              <a:endParaRPr/>
            </a:p>
          </p:txBody>
        </p:sp>
      </p:grpSp>
      <p:grpSp>
        <p:nvGrpSpPr>
          <p:cNvPr id="20" name="Group 20"/>
          <p:cNvGrpSpPr/>
          <p:nvPr/>
        </p:nvGrpSpPr>
        <p:grpSpPr>
          <a:xfrm>
            <a:off x="1368569" y="4034879"/>
            <a:ext cx="4414999" cy="5137454"/>
            <a:chOff x="0" y="0"/>
            <a:chExt cx="698500" cy="812800"/>
          </a:xfrm>
        </p:grpSpPr>
        <p:sp>
          <p:nvSpPr>
            <p:cNvPr id="21" name="Freeform 21"/>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blipFill>
              <a:blip r:embed="rId2"/>
              <a:stretch>
                <a:fillRect l="-53559" r="-53559"/>
              </a:stretch>
            </a:blipFill>
            <a:ln cap="sq">
              <a:noFill/>
              <a:prstDash val="solid"/>
              <a:miter/>
            </a:ln>
          </p:spPr>
        </p:sp>
      </p:grpSp>
      <p:grpSp>
        <p:nvGrpSpPr>
          <p:cNvPr id="22" name="Group 22"/>
          <p:cNvGrpSpPr/>
          <p:nvPr/>
        </p:nvGrpSpPr>
        <p:grpSpPr>
          <a:xfrm>
            <a:off x="4438473" y="-761089"/>
            <a:ext cx="1538100" cy="1789789"/>
            <a:chOff x="0" y="0"/>
            <a:chExt cx="698500" cy="812800"/>
          </a:xfrm>
        </p:grpSpPr>
        <p:sp>
          <p:nvSpPr>
            <p:cNvPr id="23" name="Freeform 23"/>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000000">
                <a:alpha val="0"/>
              </a:srgbClr>
            </a:solidFill>
            <a:ln w="76200" cap="sq">
              <a:solidFill>
                <a:srgbClr val="225B96"/>
              </a:solidFill>
              <a:prstDash val="solid"/>
              <a:miter/>
            </a:ln>
          </p:spPr>
        </p:sp>
        <p:sp>
          <p:nvSpPr>
            <p:cNvPr id="24" name="TextBox 24"/>
            <p:cNvSpPr txBox="1"/>
            <p:nvPr/>
          </p:nvSpPr>
          <p:spPr>
            <a:xfrm>
              <a:off x="0" y="101600"/>
              <a:ext cx="698500" cy="571500"/>
            </a:xfrm>
            <a:prstGeom prst="rect">
              <a:avLst/>
            </a:prstGeom>
          </p:spPr>
          <p:txBody>
            <a:bodyPr lIns="28194" tIns="28194" rIns="28194" bIns="28194" rtlCol="0" anchor="ctr"/>
            <a:lstStyle/>
            <a:p>
              <a:pPr algn="ctr">
                <a:lnSpc>
                  <a:spcPts val="2659"/>
                </a:lnSpc>
                <a:spcBef>
                  <a:spcPct val="0"/>
                </a:spcBef>
              </a:pPr>
              <a:endParaRPr/>
            </a:p>
          </p:txBody>
        </p:sp>
      </p:grpSp>
      <p:sp>
        <p:nvSpPr>
          <p:cNvPr id="25" name="Freeform 25"/>
          <p:cNvSpPr/>
          <p:nvPr/>
        </p:nvSpPr>
        <p:spPr>
          <a:xfrm>
            <a:off x="11663752" y="4028832"/>
            <a:ext cx="6624248" cy="5143500"/>
          </a:xfrm>
          <a:custGeom>
            <a:avLst/>
            <a:gdLst/>
            <a:ahLst/>
            <a:cxnLst/>
            <a:rect l="l" t="t" r="r" b="b"/>
            <a:pathLst>
              <a:path w="6624248" h="5143500">
                <a:moveTo>
                  <a:pt x="0" y="0"/>
                </a:moveTo>
                <a:lnTo>
                  <a:pt x="6624248" y="0"/>
                </a:lnTo>
                <a:lnTo>
                  <a:pt x="6624248" y="5143500"/>
                </a:lnTo>
                <a:lnTo>
                  <a:pt x="0" y="5143500"/>
                </a:lnTo>
                <a:lnTo>
                  <a:pt x="0" y="0"/>
                </a:lnTo>
                <a:close/>
              </a:path>
            </a:pathLst>
          </a:custGeom>
          <a:blipFill>
            <a:blip r:embed="rId3"/>
            <a:stretch>
              <a:fillRect/>
            </a:stretch>
          </a:blipFill>
        </p:spPr>
      </p:sp>
      <p:sp>
        <p:nvSpPr>
          <p:cNvPr id="26" name="Freeform 26"/>
          <p:cNvSpPr/>
          <p:nvPr/>
        </p:nvSpPr>
        <p:spPr>
          <a:xfrm>
            <a:off x="11251407" y="-1066129"/>
            <a:ext cx="4564033" cy="4564033"/>
          </a:xfrm>
          <a:custGeom>
            <a:avLst/>
            <a:gdLst/>
            <a:ahLst/>
            <a:cxnLst/>
            <a:rect l="l" t="t" r="r" b="b"/>
            <a:pathLst>
              <a:path w="4564033" h="4564033">
                <a:moveTo>
                  <a:pt x="0" y="0"/>
                </a:moveTo>
                <a:lnTo>
                  <a:pt x="4564033" y="0"/>
                </a:lnTo>
                <a:lnTo>
                  <a:pt x="4564033" y="4564033"/>
                </a:lnTo>
                <a:lnTo>
                  <a:pt x="0" y="4564033"/>
                </a:lnTo>
                <a:lnTo>
                  <a:pt x="0" y="0"/>
                </a:lnTo>
                <a:close/>
              </a:path>
            </a:pathLst>
          </a:custGeom>
          <a:blipFill>
            <a:blip r:embed="rId4"/>
            <a:stretch>
              <a:fillRect/>
            </a:stretch>
          </a:blipFill>
        </p:spPr>
      </p:sp>
      <p:sp>
        <p:nvSpPr>
          <p:cNvPr id="27" name="TextBox 27"/>
          <p:cNvSpPr txBox="1"/>
          <p:nvPr/>
        </p:nvSpPr>
        <p:spPr>
          <a:xfrm>
            <a:off x="7731662" y="2478729"/>
            <a:ext cx="7864178" cy="2047875"/>
          </a:xfrm>
          <a:prstGeom prst="rect">
            <a:avLst/>
          </a:prstGeom>
        </p:spPr>
        <p:txBody>
          <a:bodyPr lIns="0" tIns="0" rIns="0" bIns="0" rtlCol="0" anchor="t">
            <a:spAutoFit/>
          </a:bodyPr>
          <a:lstStyle/>
          <a:p>
            <a:pPr algn="l">
              <a:lnSpc>
                <a:spcPts val="5474"/>
              </a:lnSpc>
            </a:pPr>
            <a:r>
              <a:rPr lang="en-US" sz="4562" b="1">
                <a:solidFill>
                  <a:srgbClr val="15497F"/>
                </a:solidFill>
                <a:latin typeface="Inter Ultra-Bold"/>
                <a:ea typeface="Inter Ultra-Bold"/>
                <a:cs typeface="Inter Ultra-Bold"/>
                <a:sym typeface="Inter Ultra-Bold"/>
              </a:rPr>
              <a:t>Barriers to Digital Trade for Women Entrepreneurs</a:t>
            </a:r>
          </a:p>
          <a:p>
            <a:pPr algn="l">
              <a:lnSpc>
                <a:spcPts val="5474"/>
              </a:lnSpc>
            </a:pPr>
            <a:endParaRPr lang="en-US" sz="4562" b="1">
              <a:solidFill>
                <a:srgbClr val="15497F"/>
              </a:solidFill>
              <a:latin typeface="Inter Ultra-Bold"/>
              <a:ea typeface="Inter Ultra-Bold"/>
              <a:cs typeface="Inter Ultra-Bold"/>
              <a:sym typeface="Inter Ultra-Bold"/>
            </a:endParaRPr>
          </a:p>
        </p:txBody>
      </p:sp>
      <p:sp>
        <p:nvSpPr>
          <p:cNvPr id="28" name="TextBox 28"/>
          <p:cNvSpPr txBox="1"/>
          <p:nvPr/>
        </p:nvSpPr>
        <p:spPr>
          <a:xfrm>
            <a:off x="6070334" y="4156798"/>
            <a:ext cx="5989639" cy="5321119"/>
          </a:xfrm>
          <a:prstGeom prst="rect">
            <a:avLst/>
          </a:prstGeom>
        </p:spPr>
        <p:txBody>
          <a:bodyPr lIns="0" tIns="0" rIns="0" bIns="0" rtlCol="0" anchor="t">
            <a:spAutoFit/>
          </a:bodyPr>
          <a:lstStyle/>
          <a:p>
            <a:pPr marL="570481" lvl="1" indent="-285241" algn="just">
              <a:lnSpc>
                <a:spcPts val="3197"/>
              </a:lnSpc>
              <a:buFont typeface="Arial"/>
              <a:buChar char="•"/>
            </a:pPr>
            <a:r>
              <a:rPr lang="en-US" sz="2642">
                <a:solidFill>
                  <a:srgbClr val="000000"/>
                </a:solidFill>
                <a:latin typeface="Inter"/>
                <a:ea typeface="Inter"/>
                <a:cs typeface="Inter"/>
                <a:sym typeface="Inter"/>
              </a:rPr>
              <a:t>Limited access to digital infrastructure and affordable internet</a:t>
            </a:r>
          </a:p>
          <a:p>
            <a:pPr algn="just">
              <a:lnSpc>
                <a:spcPts val="1745"/>
              </a:lnSpc>
            </a:pPr>
            <a:endParaRPr lang="en-US" sz="2642">
              <a:solidFill>
                <a:srgbClr val="000000"/>
              </a:solidFill>
              <a:latin typeface="Inter"/>
              <a:ea typeface="Inter"/>
              <a:cs typeface="Inter"/>
              <a:sym typeface="Inter"/>
            </a:endParaRPr>
          </a:p>
          <a:p>
            <a:pPr marL="570481" lvl="1" indent="-285241" algn="just">
              <a:lnSpc>
                <a:spcPts val="3197"/>
              </a:lnSpc>
              <a:buFont typeface="Arial"/>
              <a:buChar char="•"/>
            </a:pPr>
            <a:r>
              <a:rPr lang="en-US" sz="2642">
                <a:solidFill>
                  <a:srgbClr val="000000"/>
                </a:solidFill>
                <a:latin typeface="Inter"/>
                <a:ea typeface="Inter"/>
                <a:cs typeface="Inter"/>
                <a:sym typeface="Inter"/>
              </a:rPr>
              <a:t>Digital skills and literacy gaps</a:t>
            </a:r>
          </a:p>
          <a:p>
            <a:pPr algn="just">
              <a:lnSpc>
                <a:spcPts val="1866"/>
              </a:lnSpc>
            </a:pPr>
            <a:endParaRPr lang="en-US" sz="2642">
              <a:solidFill>
                <a:srgbClr val="000000"/>
              </a:solidFill>
              <a:latin typeface="Inter"/>
              <a:ea typeface="Inter"/>
              <a:cs typeface="Inter"/>
              <a:sym typeface="Inter"/>
            </a:endParaRPr>
          </a:p>
          <a:p>
            <a:pPr marL="570481" lvl="1" indent="-285241" algn="just">
              <a:lnSpc>
                <a:spcPts val="3197"/>
              </a:lnSpc>
              <a:buFont typeface="Arial"/>
              <a:buChar char="•"/>
            </a:pPr>
            <a:r>
              <a:rPr lang="en-US" sz="2642">
                <a:solidFill>
                  <a:srgbClr val="000000"/>
                </a:solidFill>
                <a:latin typeface="Inter"/>
                <a:ea typeface="Inter"/>
                <a:cs typeface="Inter"/>
                <a:sym typeface="Inter"/>
              </a:rPr>
              <a:t>Financing challenges for tech adoption</a:t>
            </a:r>
          </a:p>
          <a:p>
            <a:pPr algn="just">
              <a:lnSpc>
                <a:spcPts val="1987"/>
              </a:lnSpc>
            </a:pPr>
            <a:endParaRPr lang="en-US" sz="2642">
              <a:solidFill>
                <a:srgbClr val="000000"/>
              </a:solidFill>
              <a:latin typeface="Inter"/>
              <a:ea typeface="Inter"/>
              <a:cs typeface="Inter"/>
              <a:sym typeface="Inter"/>
            </a:endParaRPr>
          </a:p>
          <a:p>
            <a:pPr marL="570481" lvl="1" indent="-285241" algn="just">
              <a:lnSpc>
                <a:spcPts val="3197"/>
              </a:lnSpc>
              <a:buFont typeface="Arial"/>
              <a:buChar char="•"/>
            </a:pPr>
            <a:r>
              <a:rPr lang="en-US" sz="2642">
                <a:solidFill>
                  <a:srgbClr val="000000"/>
                </a:solidFill>
                <a:latin typeface="Inter"/>
                <a:ea typeface="Inter"/>
                <a:cs typeface="Inter"/>
                <a:sym typeface="Inter"/>
              </a:rPr>
              <a:t>Regulatory and cybersecurity concerns</a:t>
            </a:r>
          </a:p>
          <a:p>
            <a:pPr algn="just">
              <a:lnSpc>
                <a:spcPts val="1866"/>
              </a:lnSpc>
            </a:pPr>
            <a:endParaRPr lang="en-US" sz="2642">
              <a:solidFill>
                <a:srgbClr val="000000"/>
              </a:solidFill>
              <a:latin typeface="Inter"/>
              <a:ea typeface="Inter"/>
              <a:cs typeface="Inter"/>
              <a:sym typeface="Inter"/>
            </a:endParaRPr>
          </a:p>
          <a:p>
            <a:pPr marL="570481" lvl="1" indent="-285241" algn="just">
              <a:lnSpc>
                <a:spcPts val="3197"/>
              </a:lnSpc>
              <a:buFont typeface="Arial"/>
              <a:buChar char="•"/>
            </a:pPr>
            <a:r>
              <a:rPr lang="en-US" sz="2642">
                <a:solidFill>
                  <a:srgbClr val="000000"/>
                </a:solidFill>
                <a:latin typeface="Inter"/>
                <a:ea typeface="Inter"/>
                <a:cs typeface="Inter"/>
                <a:sym typeface="Inter"/>
              </a:rPr>
              <a:t>Unequal access to networks and mentorship</a:t>
            </a:r>
          </a:p>
          <a:p>
            <a:pPr algn="just">
              <a:lnSpc>
                <a:spcPts val="3197"/>
              </a:lnSpc>
            </a:pPr>
            <a:endParaRPr lang="en-US" sz="2642">
              <a:solidFill>
                <a:srgbClr val="000000"/>
              </a:solidFill>
              <a:latin typeface="Inter"/>
              <a:ea typeface="Inter"/>
              <a:cs typeface="Inter"/>
              <a:sym typeface="Inter"/>
            </a:endParaRPr>
          </a:p>
        </p:txBody>
      </p:sp>
      <p:sp>
        <p:nvSpPr>
          <p:cNvPr id="29" name="Freeform 29"/>
          <p:cNvSpPr/>
          <p:nvPr/>
        </p:nvSpPr>
        <p:spPr>
          <a:xfrm>
            <a:off x="10287000" y="17203"/>
            <a:ext cx="2127413" cy="2127413"/>
          </a:xfrm>
          <a:custGeom>
            <a:avLst/>
            <a:gdLst/>
            <a:ahLst/>
            <a:cxnLst/>
            <a:rect l="l" t="t" r="r" b="b"/>
            <a:pathLst>
              <a:path w="2127413" h="2127413">
                <a:moveTo>
                  <a:pt x="0" y="0"/>
                </a:moveTo>
                <a:lnTo>
                  <a:pt x="2127412" y="0"/>
                </a:lnTo>
                <a:lnTo>
                  <a:pt x="2127412" y="2127412"/>
                </a:lnTo>
                <a:lnTo>
                  <a:pt x="0" y="2127412"/>
                </a:lnTo>
                <a:lnTo>
                  <a:pt x="0" y="0"/>
                </a:lnTo>
                <a:close/>
              </a:path>
            </a:pathLst>
          </a:custGeom>
          <a:blipFill>
            <a:blip r:embed="rId5"/>
            <a:stretch>
              <a:fillRect/>
            </a:stretch>
          </a:blipFill>
        </p:spPr>
      </p:sp>
      <p:sp>
        <p:nvSpPr>
          <p:cNvPr id="30" name="Freeform 30"/>
          <p:cNvSpPr/>
          <p:nvPr/>
        </p:nvSpPr>
        <p:spPr>
          <a:xfrm>
            <a:off x="14805122" y="614402"/>
            <a:ext cx="3035887" cy="1202970"/>
          </a:xfrm>
          <a:custGeom>
            <a:avLst/>
            <a:gdLst/>
            <a:ahLst/>
            <a:cxnLst/>
            <a:rect l="l" t="t" r="r" b="b"/>
            <a:pathLst>
              <a:path w="3035887" h="1202970">
                <a:moveTo>
                  <a:pt x="0" y="0"/>
                </a:moveTo>
                <a:lnTo>
                  <a:pt x="3035886" y="0"/>
                </a:lnTo>
                <a:lnTo>
                  <a:pt x="3035886" y="1202971"/>
                </a:lnTo>
                <a:lnTo>
                  <a:pt x="0" y="1202971"/>
                </a:lnTo>
                <a:lnTo>
                  <a:pt x="0" y="0"/>
                </a:lnTo>
                <a:close/>
              </a:path>
            </a:pathLst>
          </a:custGeom>
          <a:blipFill>
            <a:blip r:embed="rId6"/>
            <a:stretch>
              <a:fillRect/>
            </a:stretch>
          </a:blipFill>
        </p:spPr>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5435054" y="-405982"/>
            <a:ext cx="5606141" cy="6523509"/>
            <a:chOff x="0" y="0"/>
            <a:chExt cx="698500" cy="812800"/>
          </a:xfrm>
        </p:grpSpPr>
        <p:sp>
          <p:nvSpPr>
            <p:cNvPr id="3" name="Freeform 3"/>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4" name="TextBox 4"/>
            <p:cNvSpPr txBox="1"/>
            <p:nvPr/>
          </p:nvSpPr>
          <p:spPr>
            <a:xfrm>
              <a:off x="0" y="111125"/>
              <a:ext cx="698500" cy="561975"/>
            </a:xfrm>
            <a:prstGeom prst="rect">
              <a:avLst/>
            </a:prstGeom>
          </p:spPr>
          <p:txBody>
            <a:bodyPr lIns="50800" tIns="50800" rIns="50800" bIns="50800" rtlCol="0" anchor="ctr"/>
            <a:lstStyle/>
            <a:p>
              <a:pPr algn="ctr">
                <a:lnSpc>
                  <a:spcPts val="2520"/>
                </a:lnSpc>
                <a:spcBef>
                  <a:spcPct val="0"/>
                </a:spcBef>
              </a:pPr>
              <a:endParaRPr/>
            </a:p>
          </p:txBody>
        </p:sp>
      </p:grpSp>
      <p:grpSp>
        <p:nvGrpSpPr>
          <p:cNvPr id="5" name="Group 5"/>
          <p:cNvGrpSpPr/>
          <p:nvPr/>
        </p:nvGrpSpPr>
        <p:grpSpPr>
          <a:xfrm>
            <a:off x="12382135" y="5143500"/>
            <a:ext cx="6205590" cy="7221050"/>
            <a:chOff x="0" y="0"/>
            <a:chExt cx="698500" cy="812800"/>
          </a:xfrm>
        </p:grpSpPr>
        <p:sp>
          <p:nvSpPr>
            <p:cNvPr id="6" name="Freeform 6"/>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7" name="TextBox 7"/>
            <p:cNvSpPr txBox="1"/>
            <p:nvPr/>
          </p:nvSpPr>
          <p:spPr>
            <a:xfrm>
              <a:off x="0" y="111125"/>
              <a:ext cx="698500" cy="561975"/>
            </a:xfrm>
            <a:prstGeom prst="rect">
              <a:avLst/>
            </a:prstGeom>
          </p:spPr>
          <p:txBody>
            <a:bodyPr lIns="50800" tIns="50800" rIns="50800" bIns="50800" rtlCol="0" anchor="ctr"/>
            <a:lstStyle/>
            <a:p>
              <a:pPr algn="ctr">
                <a:lnSpc>
                  <a:spcPts val="2520"/>
                </a:lnSpc>
                <a:spcBef>
                  <a:spcPct val="0"/>
                </a:spcBef>
              </a:pPr>
              <a:endParaRPr/>
            </a:p>
          </p:txBody>
        </p:sp>
      </p:grpSp>
      <p:grpSp>
        <p:nvGrpSpPr>
          <p:cNvPr id="8" name="Group 8"/>
          <p:cNvGrpSpPr/>
          <p:nvPr/>
        </p:nvGrpSpPr>
        <p:grpSpPr>
          <a:xfrm>
            <a:off x="12382135" y="2882195"/>
            <a:ext cx="4877165" cy="5675247"/>
            <a:chOff x="0" y="0"/>
            <a:chExt cx="6502887" cy="7566996"/>
          </a:xfrm>
        </p:grpSpPr>
        <p:grpSp>
          <p:nvGrpSpPr>
            <p:cNvPr id="9" name="Group 9"/>
            <p:cNvGrpSpPr/>
            <p:nvPr/>
          </p:nvGrpSpPr>
          <p:grpSpPr>
            <a:xfrm>
              <a:off x="0" y="0"/>
              <a:ext cx="6502887" cy="7566996"/>
              <a:chOff x="0" y="0"/>
              <a:chExt cx="698500" cy="812800"/>
            </a:xfrm>
          </p:grpSpPr>
          <p:sp>
            <p:nvSpPr>
              <p:cNvPr id="10" name="Freeform 10"/>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FFFFFF"/>
              </a:solidFill>
              <a:ln w="76200" cap="sq">
                <a:solidFill>
                  <a:srgbClr val="225B96"/>
                </a:solidFill>
                <a:prstDash val="solid"/>
                <a:miter/>
              </a:ln>
            </p:spPr>
          </p:sp>
          <p:sp>
            <p:nvSpPr>
              <p:cNvPr id="11" name="TextBox 11"/>
              <p:cNvSpPr txBox="1"/>
              <p:nvPr/>
            </p:nvSpPr>
            <p:spPr>
              <a:xfrm>
                <a:off x="0" y="101600"/>
                <a:ext cx="698500" cy="571500"/>
              </a:xfrm>
              <a:prstGeom prst="rect">
                <a:avLst/>
              </a:prstGeom>
            </p:spPr>
            <p:txBody>
              <a:bodyPr lIns="28194" tIns="28194" rIns="28194" bIns="28194" rtlCol="0" anchor="ctr"/>
              <a:lstStyle/>
              <a:p>
                <a:pPr algn="ctr">
                  <a:lnSpc>
                    <a:spcPts val="2659"/>
                  </a:lnSpc>
                  <a:spcBef>
                    <a:spcPct val="0"/>
                  </a:spcBef>
                </a:pPr>
                <a:endParaRPr/>
              </a:p>
            </p:txBody>
          </p:sp>
        </p:grpSp>
        <p:grpSp>
          <p:nvGrpSpPr>
            <p:cNvPr id="12" name="Group 12"/>
            <p:cNvGrpSpPr/>
            <p:nvPr/>
          </p:nvGrpSpPr>
          <p:grpSpPr>
            <a:xfrm>
              <a:off x="433806" y="504792"/>
              <a:ext cx="5635275" cy="6557411"/>
              <a:chOff x="0" y="0"/>
              <a:chExt cx="698500" cy="812800"/>
            </a:xfrm>
          </p:grpSpPr>
          <p:sp>
            <p:nvSpPr>
              <p:cNvPr id="13" name="Freeform 13"/>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blipFill>
                <a:blip r:embed="rId2"/>
                <a:stretch>
                  <a:fillRect l="-53874" r="-20512"/>
                </a:stretch>
              </a:blipFill>
              <a:ln cap="sq">
                <a:noFill/>
                <a:prstDash val="solid"/>
                <a:miter/>
              </a:ln>
            </p:spPr>
          </p:sp>
        </p:grpSp>
      </p:grpSp>
      <p:grpSp>
        <p:nvGrpSpPr>
          <p:cNvPr id="14" name="Group 14"/>
          <p:cNvGrpSpPr/>
          <p:nvPr/>
        </p:nvGrpSpPr>
        <p:grpSpPr>
          <a:xfrm>
            <a:off x="14924031" y="939063"/>
            <a:ext cx="1500441" cy="1745967"/>
            <a:chOff x="0" y="0"/>
            <a:chExt cx="698500" cy="812800"/>
          </a:xfrm>
        </p:grpSpPr>
        <p:sp>
          <p:nvSpPr>
            <p:cNvPr id="15" name="Freeform 15"/>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000000">
                <a:alpha val="0"/>
              </a:srgbClr>
            </a:solidFill>
            <a:ln w="66675" cap="sq">
              <a:gradFill>
                <a:gsLst>
                  <a:gs pos="0">
                    <a:srgbClr val="225B96">
                      <a:alpha val="100000"/>
                    </a:srgbClr>
                  </a:gs>
                  <a:gs pos="100000">
                    <a:srgbClr val="123860">
                      <a:alpha val="100000"/>
                    </a:srgbClr>
                  </a:gs>
                </a:gsLst>
                <a:lin ang="0"/>
              </a:gradFill>
              <a:prstDash val="solid"/>
              <a:miter/>
            </a:ln>
          </p:spPr>
        </p:sp>
        <p:sp>
          <p:nvSpPr>
            <p:cNvPr id="16" name="TextBox 16"/>
            <p:cNvSpPr txBox="1"/>
            <p:nvPr/>
          </p:nvSpPr>
          <p:spPr>
            <a:xfrm>
              <a:off x="0" y="101600"/>
              <a:ext cx="698500" cy="571500"/>
            </a:xfrm>
            <a:prstGeom prst="rect">
              <a:avLst/>
            </a:prstGeom>
          </p:spPr>
          <p:txBody>
            <a:bodyPr lIns="50800" tIns="50800" rIns="50800" bIns="50800" rtlCol="0" anchor="ctr"/>
            <a:lstStyle/>
            <a:p>
              <a:pPr algn="ctr">
                <a:lnSpc>
                  <a:spcPts val="2659"/>
                </a:lnSpc>
                <a:spcBef>
                  <a:spcPct val="0"/>
                </a:spcBef>
              </a:pPr>
              <a:endParaRPr/>
            </a:p>
          </p:txBody>
        </p:sp>
      </p:grpSp>
      <p:grpSp>
        <p:nvGrpSpPr>
          <p:cNvPr id="17" name="Group 17"/>
          <p:cNvGrpSpPr/>
          <p:nvPr/>
        </p:nvGrpSpPr>
        <p:grpSpPr>
          <a:xfrm>
            <a:off x="14924031" y="506683"/>
            <a:ext cx="1121797" cy="1305363"/>
            <a:chOff x="0" y="0"/>
            <a:chExt cx="698500" cy="812800"/>
          </a:xfrm>
        </p:grpSpPr>
        <p:sp>
          <p:nvSpPr>
            <p:cNvPr id="18" name="Freeform 18"/>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19" name="TextBox 19"/>
            <p:cNvSpPr txBox="1"/>
            <p:nvPr/>
          </p:nvSpPr>
          <p:spPr>
            <a:xfrm>
              <a:off x="0" y="101600"/>
              <a:ext cx="698500" cy="571500"/>
            </a:xfrm>
            <a:prstGeom prst="rect">
              <a:avLst/>
            </a:prstGeom>
          </p:spPr>
          <p:txBody>
            <a:bodyPr lIns="50800" tIns="50800" rIns="50800" bIns="50800" rtlCol="0" anchor="ctr"/>
            <a:lstStyle/>
            <a:p>
              <a:pPr algn="ctr">
                <a:lnSpc>
                  <a:spcPts val="2659"/>
                </a:lnSpc>
                <a:spcBef>
                  <a:spcPct val="0"/>
                </a:spcBef>
              </a:pPr>
              <a:endParaRPr/>
            </a:p>
          </p:txBody>
        </p:sp>
      </p:grpSp>
      <p:sp>
        <p:nvSpPr>
          <p:cNvPr id="20" name="Freeform 20"/>
          <p:cNvSpPr/>
          <p:nvPr/>
        </p:nvSpPr>
        <p:spPr>
          <a:xfrm>
            <a:off x="1188734" y="-1122651"/>
            <a:ext cx="4564033" cy="4564033"/>
          </a:xfrm>
          <a:custGeom>
            <a:avLst/>
            <a:gdLst/>
            <a:ahLst/>
            <a:cxnLst/>
            <a:rect l="l" t="t" r="r" b="b"/>
            <a:pathLst>
              <a:path w="4564033" h="4564033">
                <a:moveTo>
                  <a:pt x="0" y="0"/>
                </a:moveTo>
                <a:lnTo>
                  <a:pt x="4564033" y="0"/>
                </a:lnTo>
                <a:lnTo>
                  <a:pt x="4564033" y="4564032"/>
                </a:lnTo>
                <a:lnTo>
                  <a:pt x="0" y="4564032"/>
                </a:lnTo>
                <a:lnTo>
                  <a:pt x="0" y="0"/>
                </a:lnTo>
                <a:close/>
              </a:path>
            </a:pathLst>
          </a:custGeom>
          <a:blipFill>
            <a:blip r:embed="rId3"/>
            <a:stretch>
              <a:fillRect/>
            </a:stretch>
          </a:blipFill>
        </p:spPr>
      </p:sp>
      <p:sp>
        <p:nvSpPr>
          <p:cNvPr id="21" name="TextBox 21"/>
          <p:cNvSpPr txBox="1"/>
          <p:nvPr/>
        </p:nvSpPr>
        <p:spPr>
          <a:xfrm>
            <a:off x="887551" y="1857375"/>
            <a:ext cx="10745683" cy="3286125"/>
          </a:xfrm>
          <a:prstGeom prst="rect">
            <a:avLst/>
          </a:prstGeom>
        </p:spPr>
        <p:txBody>
          <a:bodyPr lIns="0" tIns="0" rIns="0" bIns="0" rtlCol="0" anchor="t">
            <a:spAutoFit/>
          </a:bodyPr>
          <a:lstStyle/>
          <a:p>
            <a:pPr algn="l">
              <a:lnSpc>
                <a:spcPts val="5214"/>
              </a:lnSpc>
            </a:pPr>
            <a:r>
              <a:rPr lang="en-US" sz="4345" b="1">
                <a:solidFill>
                  <a:srgbClr val="15497F"/>
                </a:solidFill>
                <a:latin typeface="Inter Ultra-Bold"/>
                <a:ea typeface="Inter Ultra-Bold"/>
                <a:cs typeface="Inter Ultra-Bold"/>
                <a:sym typeface="Inter Ultra-Bold"/>
              </a:rPr>
              <a:t>Real Case: Safe Sha Training Centre and Women in Tech Africa(Mauritius) : Empowering Women Through Digital Skills</a:t>
            </a:r>
          </a:p>
          <a:p>
            <a:pPr algn="l">
              <a:lnSpc>
                <a:spcPts val="5214"/>
              </a:lnSpc>
            </a:pPr>
            <a:endParaRPr lang="en-US" sz="4345" b="1">
              <a:solidFill>
                <a:srgbClr val="15497F"/>
              </a:solidFill>
              <a:latin typeface="Inter Ultra-Bold"/>
              <a:ea typeface="Inter Ultra-Bold"/>
              <a:cs typeface="Inter Ultra-Bold"/>
              <a:sym typeface="Inter Ultra-Bold"/>
            </a:endParaRPr>
          </a:p>
        </p:txBody>
      </p:sp>
      <p:sp>
        <p:nvSpPr>
          <p:cNvPr id="22" name="TextBox 22"/>
          <p:cNvSpPr txBox="1"/>
          <p:nvPr/>
        </p:nvSpPr>
        <p:spPr>
          <a:xfrm>
            <a:off x="2237440" y="4253482"/>
            <a:ext cx="10064647" cy="6395468"/>
          </a:xfrm>
          <a:prstGeom prst="rect">
            <a:avLst/>
          </a:prstGeom>
        </p:spPr>
        <p:txBody>
          <a:bodyPr lIns="0" tIns="0" rIns="0" bIns="0" rtlCol="0" anchor="t">
            <a:spAutoFit/>
          </a:bodyPr>
          <a:lstStyle/>
          <a:p>
            <a:pPr marL="631415" lvl="1" indent="-315708" algn="l">
              <a:lnSpc>
                <a:spcPts val="3626"/>
              </a:lnSpc>
              <a:buFont typeface="Arial"/>
              <a:buChar char="•"/>
            </a:pPr>
            <a:r>
              <a:rPr lang="en-US" sz="2924">
                <a:solidFill>
                  <a:srgbClr val="000000"/>
                </a:solidFill>
                <a:latin typeface="Inter"/>
                <a:ea typeface="Inter"/>
                <a:cs typeface="Inter"/>
                <a:sym typeface="Inter"/>
              </a:rPr>
              <a:t>We have upskilled women in digital literacy, e-commerce, and trade facilitation, equipping them with the skills needed for the digital economy.</a:t>
            </a:r>
          </a:p>
          <a:p>
            <a:pPr algn="l">
              <a:lnSpc>
                <a:spcPts val="3626"/>
              </a:lnSpc>
            </a:pPr>
            <a:endParaRPr lang="en-US" sz="2924">
              <a:solidFill>
                <a:srgbClr val="000000"/>
              </a:solidFill>
              <a:latin typeface="Inter"/>
              <a:ea typeface="Inter"/>
              <a:cs typeface="Inter"/>
              <a:sym typeface="Inter"/>
            </a:endParaRPr>
          </a:p>
          <a:p>
            <a:pPr marL="631415" lvl="1" indent="-315708" algn="l">
              <a:lnSpc>
                <a:spcPts val="3626"/>
              </a:lnSpc>
              <a:buFont typeface="Arial"/>
              <a:buChar char="•"/>
            </a:pPr>
            <a:r>
              <a:rPr lang="en-US" sz="2924">
                <a:solidFill>
                  <a:srgbClr val="000000"/>
                </a:solidFill>
                <a:latin typeface="Inter"/>
                <a:ea typeface="Inter"/>
                <a:cs typeface="Inter"/>
                <a:sym typeface="Inter"/>
              </a:rPr>
              <a:t>Impact: Over the years, we have trained numerous women who have successfully launched or expanded digital businesses, contributing to increased economic independence and inclusion in the tech sector.</a:t>
            </a:r>
          </a:p>
          <a:p>
            <a:pPr algn="l">
              <a:lnSpc>
                <a:spcPts val="3626"/>
              </a:lnSpc>
            </a:pPr>
            <a:endParaRPr lang="en-US" sz="2924">
              <a:solidFill>
                <a:srgbClr val="000000"/>
              </a:solidFill>
              <a:latin typeface="Inter"/>
              <a:ea typeface="Inter"/>
              <a:cs typeface="Inter"/>
              <a:sym typeface="Inter"/>
            </a:endParaRPr>
          </a:p>
          <a:p>
            <a:pPr marL="631415" lvl="1" indent="-315708" algn="l">
              <a:lnSpc>
                <a:spcPts val="3626"/>
              </a:lnSpc>
              <a:buFont typeface="Arial"/>
              <a:buChar char="•"/>
            </a:pPr>
            <a:r>
              <a:rPr lang="en-US" sz="2924">
                <a:solidFill>
                  <a:srgbClr val="000000"/>
                </a:solidFill>
                <a:latin typeface="Inter"/>
                <a:ea typeface="Inter"/>
                <a:cs typeface="Inter"/>
                <a:sym typeface="Inter"/>
              </a:rPr>
              <a:t>Our Clients: Rodrigues, Seychelles, Reunion, African Regions, UK, Germany, Canada &amp; Australia.</a:t>
            </a:r>
          </a:p>
          <a:p>
            <a:pPr algn="just">
              <a:lnSpc>
                <a:spcPts val="3626"/>
              </a:lnSpc>
            </a:pPr>
            <a:endParaRPr lang="en-US" sz="2924">
              <a:solidFill>
                <a:srgbClr val="000000"/>
              </a:solidFill>
              <a:latin typeface="Inter"/>
              <a:ea typeface="Inter"/>
              <a:cs typeface="Inter"/>
              <a:sym typeface="Inter"/>
            </a:endParaRPr>
          </a:p>
          <a:p>
            <a:pPr algn="just">
              <a:lnSpc>
                <a:spcPts val="3626"/>
              </a:lnSpc>
            </a:pPr>
            <a:endParaRPr lang="en-US" sz="2924">
              <a:solidFill>
                <a:srgbClr val="000000"/>
              </a:solidFill>
              <a:latin typeface="Inter"/>
              <a:ea typeface="Inter"/>
              <a:cs typeface="Inter"/>
              <a:sym typeface="Inter"/>
            </a:endParaRPr>
          </a:p>
        </p:txBody>
      </p:sp>
      <p:grpSp>
        <p:nvGrpSpPr>
          <p:cNvPr id="23" name="Group 23"/>
          <p:cNvGrpSpPr/>
          <p:nvPr/>
        </p:nvGrpSpPr>
        <p:grpSpPr>
          <a:xfrm>
            <a:off x="12302087" y="1657079"/>
            <a:ext cx="1538100" cy="1789789"/>
            <a:chOff x="0" y="0"/>
            <a:chExt cx="698500" cy="812800"/>
          </a:xfrm>
        </p:grpSpPr>
        <p:sp>
          <p:nvSpPr>
            <p:cNvPr id="24" name="Freeform 24"/>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000000">
                <a:alpha val="0"/>
              </a:srgbClr>
            </a:solidFill>
            <a:ln w="76200" cap="sq">
              <a:solidFill>
                <a:srgbClr val="225B96"/>
              </a:solidFill>
              <a:prstDash val="solid"/>
              <a:miter/>
            </a:ln>
          </p:spPr>
        </p:sp>
        <p:sp>
          <p:nvSpPr>
            <p:cNvPr id="25" name="TextBox 25"/>
            <p:cNvSpPr txBox="1"/>
            <p:nvPr/>
          </p:nvSpPr>
          <p:spPr>
            <a:xfrm>
              <a:off x="0" y="101600"/>
              <a:ext cx="698500" cy="571500"/>
            </a:xfrm>
            <a:prstGeom prst="rect">
              <a:avLst/>
            </a:prstGeom>
          </p:spPr>
          <p:txBody>
            <a:bodyPr lIns="28194" tIns="28194" rIns="28194" bIns="28194" rtlCol="0" anchor="ctr"/>
            <a:lstStyle/>
            <a:p>
              <a:pPr algn="ctr">
                <a:lnSpc>
                  <a:spcPts val="2659"/>
                </a:lnSpc>
                <a:spcBef>
                  <a:spcPct val="0"/>
                </a:spcBef>
              </a:pPr>
              <a:endParaRPr/>
            </a:p>
          </p:txBody>
        </p:sp>
      </p:grpSp>
      <p:grpSp>
        <p:nvGrpSpPr>
          <p:cNvPr id="26" name="Group 26"/>
          <p:cNvGrpSpPr/>
          <p:nvPr/>
        </p:nvGrpSpPr>
        <p:grpSpPr>
          <a:xfrm>
            <a:off x="-1078452" y="8754025"/>
            <a:ext cx="2156905" cy="2509853"/>
            <a:chOff x="0" y="0"/>
            <a:chExt cx="698500" cy="812800"/>
          </a:xfrm>
        </p:grpSpPr>
        <p:sp>
          <p:nvSpPr>
            <p:cNvPr id="27" name="Freeform 27"/>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000000">
                <a:alpha val="0"/>
              </a:srgbClr>
            </a:solidFill>
            <a:ln w="76200" cap="sq">
              <a:solidFill>
                <a:srgbClr val="225B96"/>
              </a:solidFill>
              <a:prstDash val="solid"/>
              <a:miter/>
            </a:ln>
          </p:spPr>
        </p:sp>
        <p:sp>
          <p:nvSpPr>
            <p:cNvPr id="28" name="TextBox 28"/>
            <p:cNvSpPr txBox="1"/>
            <p:nvPr/>
          </p:nvSpPr>
          <p:spPr>
            <a:xfrm>
              <a:off x="0" y="101600"/>
              <a:ext cx="698500" cy="571500"/>
            </a:xfrm>
            <a:prstGeom prst="rect">
              <a:avLst/>
            </a:prstGeom>
          </p:spPr>
          <p:txBody>
            <a:bodyPr lIns="28194" tIns="28194" rIns="28194" bIns="28194" rtlCol="0" anchor="ctr"/>
            <a:lstStyle/>
            <a:p>
              <a:pPr algn="ctr">
                <a:lnSpc>
                  <a:spcPts val="2659"/>
                </a:lnSpc>
                <a:spcBef>
                  <a:spcPct val="0"/>
                </a:spcBef>
              </a:pPr>
              <a:endParaRPr/>
            </a:p>
          </p:txBody>
        </p:sp>
      </p:grpSp>
      <p:sp>
        <p:nvSpPr>
          <p:cNvPr id="29" name="Freeform 29"/>
          <p:cNvSpPr/>
          <p:nvPr/>
        </p:nvSpPr>
        <p:spPr>
          <a:xfrm>
            <a:off x="224327" y="-39320"/>
            <a:ext cx="2127413" cy="2127413"/>
          </a:xfrm>
          <a:custGeom>
            <a:avLst/>
            <a:gdLst/>
            <a:ahLst/>
            <a:cxnLst/>
            <a:rect l="l" t="t" r="r" b="b"/>
            <a:pathLst>
              <a:path w="2127413" h="2127413">
                <a:moveTo>
                  <a:pt x="0" y="0"/>
                </a:moveTo>
                <a:lnTo>
                  <a:pt x="2127413" y="0"/>
                </a:lnTo>
                <a:lnTo>
                  <a:pt x="2127413" y="2127413"/>
                </a:lnTo>
                <a:lnTo>
                  <a:pt x="0" y="2127413"/>
                </a:lnTo>
                <a:lnTo>
                  <a:pt x="0" y="0"/>
                </a:lnTo>
                <a:close/>
              </a:path>
            </a:pathLst>
          </a:custGeom>
          <a:blipFill>
            <a:blip r:embed="rId4"/>
            <a:stretch>
              <a:fillRect/>
            </a:stretch>
          </a:blipFill>
        </p:spPr>
      </p:sp>
      <p:sp>
        <p:nvSpPr>
          <p:cNvPr id="30" name="Freeform 30"/>
          <p:cNvSpPr/>
          <p:nvPr/>
        </p:nvSpPr>
        <p:spPr>
          <a:xfrm>
            <a:off x="4742449" y="557880"/>
            <a:ext cx="3035887" cy="1202970"/>
          </a:xfrm>
          <a:custGeom>
            <a:avLst/>
            <a:gdLst/>
            <a:ahLst/>
            <a:cxnLst/>
            <a:rect l="l" t="t" r="r" b="b"/>
            <a:pathLst>
              <a:path w="3035887" h="1202970">
                <a:moveTo>
                  <a:pt x="0" y="0"/>
                </a:moveTo>
                <a:lnTo>
                  <a:pt x="3035887" y="0"/>
                </a:lnTo>
                <a:lnTo>
                  <a:pt x="3035887" y="1202970"/>
                </a:lnTo>
                <a:lnTo>
                  <a:pt x="0" y="1202970"/>
                </a:lnTo>
                <a:lnTo>
                  <a:pt x="0" y="0"/>
                </a:lnTo>
                <a:close/>
              </a:path>
            </a:pathLst>
          </a:custGeom>
          <a:blipFill>
            <a:blip r:embed="rId5"/>
            <a:stretch>
              <a:fillRect/>
            </a:stretch>
          </a:blipFill>
        </p:spPr>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5139121" y="5301505"/>
            <a:ext cx="5503484" cy="6404054"/>
            <a:chOff x="0" y="0"/>
            <a:chExt cx="698500" cy="812800"/>
          </a:xfrm>
        </p:grpSpPr>
        <p:sp>
          <p:nvSpPr>
            <p:cNvPr id="3" name="Freeform 3"/>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4" name="TextBox 4"/>
            <p:cNvSpPr txBox="1"/>
            <p:nvPr/>
          </p:nvSpPr>
          <p:spPr>
            <a:xfrm>
              <a:off x="0" y="111125"/>
              <a:ext cx="698500" cy="561975"/>
            </a:xfrm>
            <a:prstGeom prst="rect">
              <a:avLst/>
            </a:prstGeom>
          </p:spPr>
          <p:txBody>
            <a:bodyPr lIns="50800" tIns="50800" rIns="50800" bIns="50800" rtlCol="0" anchor="ctr"/>
            <a:lstStyle/>
            <a:p>
              <a:pPr algn="ctr">
                <a:lnSpc>
                  <a:spcPts val="2520"/>
                </a:lnSpc>
                <a:spcBef>
                  <a:spcPct val="0"/>
                </a:spcBef>
              </a:pPr>
              <a:endParaRPr/>
            </a:p>
          </p:txBody>
        </p:sp>
      </p:grpSp>
      <p:grpSp>
        <p:nvGrpSpPr>
          <p:cNvPr id="5" name="Group 5"/>
          <p:cNvGrpSpPr/>
          <p:nvPr/>
        </p:nvGrpSpPr>
        <p:grpSpPr>
          <a:xfrm>
            <a:off x="13089898" y="2164452"/>
            <a:ext cx="3813501" cy="4437528"/>
            <a:chOff x="0" y="0"/>
            <a:chExt cx="698500" cy="812800"/>
          </a:xfrm>
        </p:grpSpPr>
        <p:sp>
          <p:nvSpPr>
            <p:cNvPr id="6" name="Freeform 6"/>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gradFill rotWithShape="1">
              <a:gsLst>
                <a:gs pos="0">
                  <a:srgbClr val="225B96">
                    <a:alpha val="100000"/>
                  </a:srgbClr>
                </a:gs>
                <a:gs pos="100000">
                  <a:srgbClr val="123860">
                    <a:alpha val="100000"/>
                  </a:srgbClr>
                </a:gs>
              </a:gsLst>
              <a:lin ang="0"/>
            </a:gradFill>
            <a:ln cap="sq">
              <a:noFill/>
              <a:prstDash val="solid"/>
              <a:miter/>
            </a:ln>
          </p:spPr>
        </p:sp>
        <p:sp>
          <p:nvSpPr>
            <p:cNvPr id="7" name="TextBox 7"/>
            <p:cNvSpPr txBox="1"/>
            <p:nvPr/>
          </p:nvSpPr>
          <p:spPr>
            <a:xfrm>
              <a:off x="0" y="111125"/>
              <a:ext cx="698500" cy="561975"/>
            </a:xfrm>
            <a:prstGeom prst="rect">
              <a:avLst/>
            </a:prstGeom>
          </p:spPr>
          <p:txBody>
            <a:bodyPr lIns="50800" tIns="50800" rIns="50800" bIns="50800" rtlCol="0" anchor="ctr"/>
            <a:lstStyle/>
            <a:p>
              <a:pPr algn="ctr">
                <a:lnSpc>
                  <a:spcPts val="2520"/>
                </a:lnSpc>
                <a:spcBef>
                  <a:spcPct val="0"/>
                </a:spcBef>
              </a:pPr>
              <a:endParaRPr/>
            </a:p>
          </p:txBody>
        </p:sp>
      </p:grpSp>
      <p:grpSp>
        <p:nvGrpSpPr>
          <p:cNvPr id="8" name="Group 8"/>
          <p:cNvGrpSpPr/>
          <p:nvPr/>
        </p:nvGrpSpPr>
        <p:grpSpPr>
          <a:xfrm>
            <a:off x="13089898" y="-28575"/>
            <a:ext cx="4877165" cy="5675247"/>
            <a:chOff x="0" y="0"/>
            <a:chExt cx="698500" cy="812800"/>
          </a:xfrm>
        </p:grpSpPr>
        <p:sp>
          <p:nvSpPr>
            <p:cNvPr id="9" name="Freeform 9"/>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FFFFFF"/>
            </a:solidFill>
            <a:ln w="76200" cap="sq">
              <a:solidFill>
                <a:srgbClr val="225B96"/>
              </a:solidFill>
              <a:prstDash val="solid"/>
              <a:miter/>
            </a:ln>
          </p:spPr>
        </p:sp>
        <p:sp>
          <p:nvSpPr>
            <p:cNvPr id="10" name="TextBox 10"/>
            <p:cNvSpPr txBox="1"/>
            <p:nvPr/>
          </p:nvSpPr>
          <p:spPr>
            <a:xfrm>
              <a:off x="0" y="101600"/>
              <a:ext cx="698500" cy="571500"/>
            </a:xfrm>
            <a:prstGeom prst="rect">
              <a:avLst/>
            </a:prstGeom>
          </p:spPr>
          <p:txBody>
            <a:bodyPr lIns="26990" tIns="26990" rIns="26990" bIns="26990" rtlCol="0" anchor="ctr"/>
            <a:lstStyle/>
            <a:p>
              <a:pPr algn="ctr">
                <a:lnSpc>
                  <a:spcPts val="2659"/>
                </a:lnSpc>
                <a:spcBef>
                  <a:spcPct val="0"/>
                </a:spcBef>
              </a:pPr>
              <a:endParaRPr/>
            </a:p>
          </p:txBody>
        </p:sp>
      </p:grpSp>
      <p:grpSp>
        <p:nvGrpSpPr>
          <p:cNvPr id="11" name="Group 11"/>
          <p:cNvGrpSpPr/>
          <p:nvPr/>
        </p:nvGrpSpPr>
        <p:grpSpPr>
          <a:xfrm>
            <a:off x="11800572" y="6457506"/>
            <a:ext cx="3021692" cy="3516150"/>
            <a:chOff x="0" y="0"/>
            <a:chExt cx="698500" cy="812800"/>
          </a:xfrm>
        </p:grpSpPr>
        <p:sp>
          <p:nvSpPr>
            <p:cNvPr id="12" name="Freeform 12"/>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solidFill>
              <a:srgbClr val="FFFFFF"/>
            </a:solidFill>
            <a:ln w="76200" cap="sq">
              <a:solidFill>
                <a:srgbClr val="225B96"/>
              </a:solidFill>
              <a:prstDash val="solid"/>
              <a:miter/>
            </a:ln>
          </p:spPr>
        </p:sp>
        <p:sp>
          <p:nvSpPr>
            <p:cNvPr id="13" name="TextBox 13"/>
            <p:cNvSpPr txBox="1"/>
            <p:nvPr/>
          </p:nvSpPr>
          <p:spPr>
            <a:xfrm>
              <a:off x="0" y="101600"/>
              <a:ext cx="698500" cy="571500"/>
            </a:xfrm>
            <a:prstGeom prst="rect">
              <a:avLst/>
            </a:prstGeom>
          </p:spPr>
          <p:txBody>
            <a:bodyPr lIns="16722" tIns="16722" rIns="16722" bIns="16722" rtlCol="0" anchor="ctr"/>
            <a:lstStyle/>
            <a:p>
              <a:pPr algn="ctr">
                <a:lnSpc>
                  <a:spcPts val="2659"/>
                </a:lnSpc>
                <a:spcBef>
                  <a:spcPct val="0"/>
                </a:spcBef>
              </a:pPr>
              <a:endParaRPr/>
            </a:p>
          </p:txBody>
        </p:sp>
      </p:grpSp>
      <p:grpSp>
        <p:nvGrpSpPr>
          <p:cNvPr id="14" name="Group 14"/>
          <p:cNvGrpSpPr/>
          <p:nvPr/>
        </p:nvGrpSpPr>
        <p:grpSpPr>
          <a:xfrm>
            <a:off x="12002149" y="6692067"/>
            <a:ext cx="2618539" cy="3047027"/>
            <a:chOff x="0" y="0"/>
            <a:chExt cx="698500" cy="812800"/>
          </a:xfrm>
        </p:grpSpPr>
        <p:sp>
          <p:nvSpPr>
            <p:cNvPr id="15" name="Freeform 15"/>
            <p:cNvSpPr/>
            <p:nvPr/>
          </p:nvSpPr>
          <p:spPr>
            <a:xfrm>
              <a:off x="0" y="0"/>
              <a:ext cx="698500" cy="812800"/>
            </a:xfrm>
            <a:custGeom>
              <a:avLst/>
              <a:gdLst/>
              <a:ahLst/>
              <a:cxnLst/>
              <a:rect l="l" t="t" r="r" b="b"/>
              <a:pathLst>
                <a:path w="698500" h="812800">
                  <a:moveTo>
                    <a:pt x="349250" y="0"/>
                  </a:moveTo>
                  <a:lnTo>
                    <a:pt x="698500" y="203200"/>
                  </a:lnTo>
                  <a:lnTo>
                    <a:pt x="698500" y="609600"/>
                  </a:lnTo>
                  <a:lnTo>
                    <a:pt x="349250" y="812800"/>
                  </a:lnTo>
                  <a:lnTo>
                    <a:pt x="0" y="609600"/>
                  </a:lnTo>
                  <a:lnTo>
                    <a:pt x="0" y="203200"/>
                  </a:lnTo>
                  <a:lnTo>
                    <a:pt x="349250" y="0"/>
                  </a:lnTo>
                  <a:close/>
                </a:path>
              </a:pathLst>
            </a:custGeom>
            <a:blipFill>
              <a:blip r:embed="rId2"/>
              <a:stretch>
                <a:fillRect b="-29141"/>
              </a:stretch>
            </a:blipFill>
            <a:ln cap="sq">
              <a:noFill/>
              <a:prstDash val="solid"/>
              <a:miter/>
            </a:ln>
          </p:spPr>
        </p:sp>
      </p:grpSp>
      <p:sp>
        <p:nvSpPr>
          <p:cNvPr id="16" name="Freeform 16"/>
          <p:cNvSpPr/>
          <p:nvPr/>
        </p:nvSpPr>
        <p:spPr>
          <a:xfrm>
            <a:off x="11933922" y="-745143"/>
            <a:ext cx="6796236" cy="6796236"/>
          </a:xfrm>
          <a:custGeom>
            <a:avLst/>
            <a:gdLst/>
            <a:ahLst/>
            <a:cxnLst/>
            <a:rect l="l" t="t" r="r" b="b"/>
            <a:pathLst>
              <a:path w="6796236" h="6796236">
                <a:moveTo>
                  <a:pt x="0" y="0"/>
                </a:moveTo>
                <a:lnTo>
                  <a:pt x="6796236" y="0"/>
                </a:lnTo>
                <a:lnTo>
                  <a:pt x="6796236" y="6796236"/>
                </a:lnTo>
                <a:lnTo>
                  <a:pt x="0" y="6796236"/>
                </a:lnTo>
                <a:lnTo>
                  <a:pt x="0" y="0"/>
                </a:lnTo>
                <a:close/>
              </a:path>
            </a:pathLst>
          </a:custGeom>
          <a:blipFill>
            <a:blip r:embed="rId3"/>
            <a:stretch>
              <a:fillRect/>
            </a:stretch>
          </a:blipFill>
        </p:spPr>
      </p:sp>
      <p:sp>
        <p:nvSpPr>
          <p:cNvPr id="17" name="TextBox 17"/>
          <p:cNvSpPr txBox="1"/>
          <p:nvPr/>
        </p:nvSpPr>
        <p:spPr>
          <a:xfrm>
            <a:off x="412187" y="439947"/>
            <a:ext cx="13849064" cy="1724505"/>
          </a:xfrm>
          <a:prstGeom prst="rect">
            <a:avLst/>
          </a:prstGeom>
        </p:spPr>
        <p:txBody>
          <a:bodyPr lIns="0" tIns="0" rIns="0" bIns="0" rtlCol="0" anchor="t">
            <a:spAutoFit/>
          </a:bodyPr>
          <a:lstStyle/>
          <a:p>
            <a:pPr algn="l">
              <a:lnSpc>
                <a:spcPts val="6794"/>
              </a:lnSpc>
            </a:pPr>
            <a:r>
              <a:rPr lang="en-US" sz="5662" b="1">
                <a:solidFill>
                  <a:srgbClr val="15497F"/>
                </a:solidFill>
                <a:latin typeface="Inter Ultra-Bold"/>
                <a:ea typeface="Inter Ultra-Bold"/>
                <a:cs typeface="Inter Ultra-Bold"/>
                <a:sym typeface="Inter Ultra-Bold"/>
              </a:rPr>
              <a:t>E-commerce Success Story - Bamboology</a:t>
            </a:r>
          </a:p>
        </p:txBody>
      </p:sp>
      <p:sp>
        <p:nvSpPr>
          <p:cNvPr id="18" name="TextBox 18"/>
          <p:cNvSpPr txBox="1"/>
          <p:nvPr/>
        </p:nvSpPr>
        <p:spPr>
          <a:xfrm>
            <a:off x="412187" y="2154927"/>
            <a:ext cx="10445859" cy="7713474"/>
          </a:xfrm>
          <a:prstGeom prst="rect">
            <a:avLst/>
          </a:prstGeom>
        </p:spPr>
        <p:txBody>
          <a:bodyPr lIns="0" tIns="0" rIns="0" bIns="0" rtlCol="0" anchor="t">
            <a:spAutoFit/>
          </a:bodyPr>
          <a:lstStyle/>
          <a:p>
            <a:pPr algn="just">
              <a:lnSpc>
                <a:spcPts val="3130"/>
              </a:lnSpc>
            </a:pPr>
            <a:r>
              <a:rPr lang="en-US" sz="2524">
                <a:solidFill>
                  <a:srgbClr val="000000"/>
                </a:solidFill>
                <a:latin typeface="Inter"/>
                <a:ea typeface="Inter"/>
                <a:cs typeface="Inter"/>
                <a:sym typeface="Inter"/>
              </a:rPr>
              <a:t>Dr Sameera Chattun Koyratty, a dynamic entrepreneur from Mauritius, faced hurdles in securing a suitable payment gateway for her e-commerce business. To overcome this challenge, she partnered with a fellow woman entrepreneur in India and launched an online shop called https://bamboologytrends.com/</a:t>
            </a:r>
          </a:p>
          <a:p>
            <a:pPr algn="just">
              <a:lnSpc>
                <a:spcPts val="3130"/>
              </a:lnSpc>
            </a:pPr>
            <a:endParaRPr lang="en-US" sz="2524">
              <a:solidFill>
                <a:srgbClr val="000000"/>
              </a:solidFill>
              <a:latin typeface="Inter"/>
              <a:ea typeface="Inter"/>
              <a:cs typeface="Inter"/>
              <a:sym typeface="Inter"/>
            </a:endParaRPr>
          </a:p>
          <a:p>
            <a:pPr algn="just">
              <a:lnSpc>
                <a:spcPts val="3130"/>
              </a:lnSpc>
            </a:pPr>
            <a:r>
              <a:rPr lang="en-US" sz="2524">
                <a:solidFill>
                  <a:srgbClr val="000000"/>
                </a:solidFill>
                <a:latin typeface="Inter"/>
                <a:ea typeface="Inter"/>
                <a:cs typeface="Inter"/>
                <a:sym typeface="Inter"/>
              </a:rPr>
              <a:t>Together, they sell Bamboology sportswear across India while also having clients in Europe (UK, France, Belgium), Australia &amp; South Africa. This partnership allowed Sameera to leverage shared expertise and markets beyond Mauritius without the typical barriers faced individually.</a:t>
            </a:r>
          </a:p>
          <a:p>
            <a:pPr algn="just">
              <a:lnSpc>
                <a:spcPts val="3130"/>
              </a:lnSpc>
            </a:pPr>
            <a:endParaRPr lang="en-US" sz="2524">
              <a:solidFill>
                <a:srgbClr val="000000"/>
              </a:solidFill>
              <a:latin typeface="Inter"/>
              <a:ea typeface="Inter"/>
              <a:cs typeface="Inter"/>
              <a:sym typeface="Inter"/>
            </a:endParaRPr>
          </a:p>
          <a:p>
            <a:pPr algn="just">
              <a:lnSpc>
                <a:spcPts val="3130"/>
              </a:lnSpc>
            </a:pPr>
            <a:r>
              <a:rPr lang="en-US" sz="2524">
                <a:solidFill>
                  <a:srgbClr val="000000"/>
                </a:solidFill>
                <a:latin typeface="Inter"/>
                <a:ea typeface="Inter"/>
                <a:cs typeface="Inter"/>
                <a:sym typeface="Inter"/>
              </a:rPr>
              <a:t>One key to their success has been developing a pricing formula that benefits both entrepreneurs, ensuring fair profits and sustainable growth for their cross-border collaboration.</a:t>
            </a:r>
          </a:p>
          <a:p>
            <a:pPr algn="just">
              <a:lnSpc>
                <a:spcPts val="3130"/>
              </a:lnSpc>
            </a:pPr>
            <a:endParaRPr lang="en-US" sz="2524">
              <a:solidFill>
                <a:srgbClr val="000000"/>
              </a:solidFill>
              <a:latin typeface="Inter"/>
              <a:ea typeface="Inter"/>
              <a:cs typeface="Inter"/>
              <a:sym typeface="Inter"/>
            </a:endParaRPr>
          </a:p>
          <a:p>
            <a:pPr algn="just">
              <a:lnSpc>
                <a:spcPts val="3130"/>
              </a:lnSpc>
            </a:pPr>
            <a:r>
              <a:rPr lang="en-US" sz="2524">
                <a:solidFill>
                  <a:srgbClr val="000000"/>
                </a:solidFill>
                <a:latin typeface="Inter"/>
                <a:ea typeface="Inter"/>
                <a:cs typeface="Inter"/>
                <a:sym typeface="Inter"/>
              </a:rPr>
              <a:t>This case illustrates how collaboration, innovation, and digital platforms empower women entrepreneurs to break down trade obstacles and scale global businesses.</a:t>
            </a:r>
          </a:p>
          <a:p>
            <a:pPr algn="just">
              <a:lnSpc>
                <a:spcPts val="2386"/>
              </a:lnSpc>
            </a:pPr>
            <a:endParaRPr lang="en-US" sz="2524">
              <a:solidFill>
                <a:srgbClr val="000000"/>
              </a:solidFill>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201116B751C28458781F47A07D2660A" ma:contentTypeVersion="16" ma:contentTypeDescription="Create a new document." ma:contentTypeScope="" ma:versionID="7fd9e1043f1b19b697059d9557d5ea36">
  <xsd:schema xmlns:xsd="http://www.w3.org/2001/XMLSchema" xmlns:xs="http://www.w3.org/2001/XMLSchema" xmlns:p="http://schemas.microsoft.com/office/2006/metadata/properties" xmlns:ns2="acef48f8-0ed7-4645-9380-8b5a3208137f" xmlns:ns3="c6db9665-63c1-4802-8466-7f8a3092a489" targetNamespace="http://schemas.microsoft.com/office/2006/metadata/properties" ma:root="true" ma:fieldsID="6d7376fa0b4097e136c91367df277282" ns2:_="" ns3:_="">
    <xsd:import namespace="acef48f8-0ed7-4645-9380-8b5a3208137f"/>
    <xsd:import namespace="c6db9665-63c1-4802-8466-7f8a3092a489"/>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ObjectDetectorVersions" minOccurs="0"/>
                <xsd:element ref="ns2:MediaServiceSearchProperties" minOccurs="0"/>
                <xsd:element ref="ns3:SharedWithUsers" minOccurs="0"/>
                <xsd:element ref="ns3:SharedWithDetails" minOccurs="0"/>
                <xsd:element ref="ns2:MediaServiceBillingMetadata"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ef48f8-0ed7-4645-9380-8b5a3208137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5d8e7acc-5cbc-4880-a294-95238b6b06f2"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element name="MediaServiceBillingMetadata" ma:index="22" nillable="true" ma:displayName="MediaServiceBillingMetadata" ma:hidden="true" ma:internalName="MediaServiceBillingMetadata" ma:readOnly="true">
      <xsd:simpleType>
        <xsd:restriction base="dms:Note"/>
      </xsd:simpleType>
    </xsd:element>
    <xsd:element name="MediaServiceLocation" ma:index="23"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6db9665-63c1-4802-8466-7f8a3092a489"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28d058fe-8d2f-4cbb-8b34-ba28bd22f60a}" ma:internalName="TaxCatchAll" ma:showField="CatchAllData" ma:web="c6db9665-63c1-4802-8466-7f8a3092a489">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c6db9665-63c1-4802-8466-7f8a3092a489" xsi:nil="true"/>
    <lcf76f155ced4ddcb4097134ff3c332f xmlns="acef48f8-0ed7-4645-9380-8b5a3208137f">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541D93DD-CD4D-4CA0-962C-E769075D417E}"/>
</file>

<file path=customXml/itemProps2.xml><?xml version="1.0" encoding="utf-8"?>
<ds:datastoreItem xmlns:ds="http://schemas.openxmlformats.org/officeDocument/2006/customXml" ds:itemID="{F0D68FEC-6B30-46C1-8497-CD64AEA3D25F}"/>
</file>

<file path=customXml/itemProps3.xml><?xml version="1.0" encoding="utf-8"?>
<ds:datastoreItem xmlns:ds="http://schemas.openxmlformats.org/officeDocument/2006/customXml" ds:itemID="{ED07F3A3-024B-46A7-8E94-7C17B41B77AA}"/>
</file>

<file path=docProps/app.xml><?xml version="1.0" encoding="utf-8"?>
<Properties xmlns="http://schemas.openxmlformats.org/officeDocument/2006/extended-properties" xmlns:vt="http://schemas.openxmlformats.org/officeDocument/2006/docPropsVTypes">
  <TotalTime>9</TotalTime>
  <Words>1630</Words>
  <Application>Microsoft Office PowerPoint</Application>
  <PresentationFormat>Custom</PresentationFormat>
  <Paragraphs>140</Paragraphs>
  <Slides>23</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23</vt:i4>
      </vt:variant>
    </vt:vector>
  </HeadingPairs>
  <TitlesOfParts>
    <vt:vector size="32" baseType="lpstr">
      <vt:lpstr>Inter Medium</vt:lpstr>
      <vt:lpstr>Inter Italics</vt:lpstr>
      <vt:lpstr>Inter Bold</vt:lpstr>
      <vt:lpstr>Calibri</vt:lpstr>
      <vt:lpstr>Arial</vt:lpstr>
      <vt:lpstr>Inter Ultra-Bold</vt:lpstr>
      <vt:lpstr>Canva Sans Italics</vt:lpstr>
      <vt:lpstr>Inter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Unlocking Opportunities  from Digital Trade in Africa</dc:title>
  <cp:lastModifiedBy>user</cp:lastModifiedBy>
  <cp:revision>2</cp:revision>
  <dcterms:created xsi:type="dcterms:W3CDTF">2006-08-16T00:00:00Z</dcterms:created>
  <dcterms:modified xsi:type="dcterms:W3CDTF">2025-08-29T16:16:38Z</dcterms:modified>
  <dc:identifier>DAGxbbqtgyY</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0x010100C201116B751C28458781F47A07D2660A</vt:lpwstr>
  </property>
</Properties>
</file>